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</p:sldMasterIdLst>
  <p:notesMasterIdLst>
    <p:notesMasterId r:id="rId54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36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Cliquez pour déplacer la diapo</a:t>
            </a: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3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latin typeface="Times New Roman"/>
              </a:rPr>
              <a:t> </a:t>
            </a:r>
          </a:p>
        </p:txBody>
      </p:sp>
      <p:sp>
        <p:nvSpPr>
          <p:cNvPr id="33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latin typeface="Times New Roman"/>
              </a:rPr>
              <a:t> </a:t>
            </a:r>
          </a:p>
        </p:txBody>
      </p:sp>
      <p:sp>
        <p:nvSpPr>
          <p:cNvPr id="33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latin typeface="Times New Roman"/>
              </a:rPr>
              <a:t> </a:t>
            </a:r>
          </a:p>
        </p:txBody>
      </p:sp>
      <p:sp>
        <p:nvSpPr>
          <p:cNvPr id="33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5F9FA2F-E771-4C2C-BBBA-9576194DFE34}" type="slidenum">
              <a:rPr lang="fr-FR" sz="1400" b="0" strike="noStrike" spc="-1">
                <a:latin typeface="Times New Roman"/>
              </a:rPr>
              <a:t>‹N°›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3213" cy="3084513"/>
          </a:xfrm>
          <a:prstGeom prst="rect">
            <a:avLst/>
          </a:prstGeom>
        </p:spPr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640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006A0A0-9FEE-4C08-8F14-1A9B93561905}" type="slidenum">
              <a:rPr lang="fr-F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643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5F9FA2F-E771-4C2C-BBBA-9576194DFE34}" type="slidenum">
              <a:rPr lang="fr-FR" sz="1400" b="0" strike="noStrike" spc="-1" smtClean="0">
                <a:latin typeface="Times New Roman"/>
              </a:rPr>
              <a:t>19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6961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0" y="6324480"/>
            <a:ext cx="9141840" cy="531000"/>
          </a:xfrm>
          <a:custGeom>
            <a:avLst/>
            <a:gdLst/>
            <a:ahLst/>
            <a:cxnLst/>
            <a:rect l="l" t="t" r="r" b="b"/>
            <a:pathLst>
              <a:path w="9144000" h="681037">
                <a:moveTo>
                  <a:pt x="0" y="0"/>
                </a:moveTo>
                <a:cubicBezTo>
                  <a:pt x="1641475" y="165100"/>
                  <a:pt x="3159125" y="373446"/>
                  <a:pt x="4924425" y="495300"/>
                </a:cubicBezTo>
                <a:lnTo>
                  <a:pt x="9144000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  <a:solidFill>
            <a:srgbClr val="00226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Image 8"/>
          <p:cNvPicPr/>
          <p:nvPr/>
        </p:nvPicPr>
        <p:blipFill>
          <a:blip r:embed="rId14"/>
          <a:stretch/>
        </p:blipFill>
        <p:spPr>
          <a:xfrm>
            <a:off x="7210440" y="5479200"/>
            <a:ext cx="1915920" cy="129744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0" y="0"/>
            <a:ext cx="9141840" cy="493200"/>
          </a:xfrm>
          <a:custGeom>
            <a:avLst/>
            <a:gdLst/>
            <a:ahLst/>
            <a:cxnLst/>
            <a:rect l="l" t="t" r="r" b="b"/>
            <a:pathLst>
              <a:path w="9144000" h="943868">
                <a:moveTo>
                  <a:pt x="0" y="0"/>
                </a:moveTo>
                <a:lnTo>
                  <a:pt x="9144000" y="0"/>
                </a:lnTo>
                <a:lnTo>
                  <a:pt x="9144000" y="943868"/>
                </a:lnTo>
                <a:lnTo>
                  <a:pt x="3495675" y="305693"/>
                </a:lnTo>
                <a:lnTo>
                  <a:pt x="0" y="0"/>
                </a:lnTo>
                <a:close/>
              </a:path>
            </a:pathLst>
          </a:custGeom>
          <a:solidFill>
            <a:srgbClr val="D4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324480"/>
            <a:ext cx="9142560" cy="531720"/>
          </a:xfrm>
          <a:custGeom>
            <a:avLst/>
            <a:gdLst/>
            <a:ahLst/>
            <a:cxnLst/>
            <a:rect l="l" t="t" r="r" b="b"/>
            <a:pathLst>
              <a:path w="9144000" h="681037">
                <a:moveTo>
                  <a:pt x="0" y="0"/>
                </a:moveTo>
                <a:cubicBezTo>
                  <a:pt x="1641475" y="165100"/>
                  <a:pt x="3159125" y="373446"/>
                  <a:pt x="4924425" y="495300"/>
                </a:cubicBezTo>
                <a:lnTo>
                  <a:pt x="9144000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  <a:solidFill>
            <a:srgbClr val="00226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2" name="Image 8"/>
          <p:cNvPicPr/>
          <p:nvPr/>
        </p:nvPicPr>
        <p:blipFill>
          <a:blip r:embed="rId14"/>
          <a:stretch/>
        </p:blipFill>
        <p:spPr>
          <a:xfrm>
            <a:off x="7338960" y="5558400"/>
            <a:ext cx="1916640" cy="1298160"/>
          </a:xfrm>
          <a:prstGeom prst="rect">
            <a:avLst/>
          </a:prstGeom>
          <a:ln>
            <a:noFill/>
          </a:ln>
        </p:spPr>
      </p:pic>
      <p:sp>
        <p:nvSpPr>
          <p:cNvPr id="43" name="CustomShape 2"/>
          <p:cNvSpPr/>
          <p:nvPr/>
        </p:nvSpPr>
        <p:spPr>
          <a:xfrm>
            <a:off x="0" y="0"/>
            <a:ext cx="9142560" cy="493920"/>
          </a:xfrm>
          <a:custGeom>
            <a:avLst/>
            <a:gdLst/>
            <a:ahLst/>
            <a:cxnLst/>
            <a:rect l="l" t="t" r="r" b="b"/>
            <a:pathLst>
              <a:path w="9144000" h="943868">
                <a:moveTo>
                  <a:pt x="0" y="0"/>
                </a:moveTo>
                <a:lnTo>
                  <a:pt x="9144000" y="0"/>
                </a:lnTo>
                <a:lnTo>
                  <a:pt x="9144000" y="943868"/>
                </a:lnTo>
                <a:lnTo>
                  <a:pt x="3495675" y="305693"/>
                </a:lnTo>
                <a:lnTo>
                  <a:pt x="0" y="0"/>
                </a:lnTo>
                <a:close/>
              </a:path>
            </a:pathLst>
          </a:custGeom>
          <a:solidFill>
            <a:srgbClr val="D4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6324480"/>
            <a:ext cx="9141840" cy="531000"/>
          </a:xfrm>
          <a:custGeom>
            <a:avLst/>
            <a:gdLst/>
            <a:ahLst/>
            <a:cxnLst/>
            <a:rect l="l" t="t" r="r" b="b"/>
            <a:pathLst>
              <a:path w="9144000" h="681037">
                <a:moveTo>
                  <a:pt x="0" y="0"/>
                </a:moveTo>
                <a:cubicBezTo>
                  <a:pt x="1641475" y="165100"/>
                  <a:pt x="3159125" y="373446"/>
                  <a:pt x="4924425" y="495300"/>
                </a:cubicBezTo>
                <a:lnTo>
                  <a:pt x="9144000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  <a:solidFill>
            <a:srgbClr val="00226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3" name="Image 8"/>
          <p:cNvPicPr/>
          <p:nvPr/>
        </p:nvPicPr>
        <p:blipFill>
          <a:blip r:embed="rId14"/>
          <a:stretch/>
        </p:blipFill>
        <p:spPr>
          <a:xfrm>
            <a:off x="7210440" y="5479200"/>
            <a:ext cx="1915920" cy="1297440"/>
          </a:xfrm>
          <a:prstGeom prst="rect">
            <a:avLst/>
          </a:prstGeom>
          <a:ln>
            <a:noFill/>
          </a:ln>
        </p:spPr>
      </p:pic>
      <p:sp>
        <p:nvSpPr>
          <p:cNvPr id="84" name="CustomShape 2"/>
          <p:cNvSpPr/>
          <p:nvPr/>
        </p:nvSpPr>
        <p:spPr>
          <a:xfrm>
            <a:off x="0" y="0"/>
            <a:ext cx="9141840" cy="493200"/>
          </a:xfrm>
          <a:custGeom>
            <a:avLst/>
            <a:gdLst/>
            <a:ahLst/>
            <a:cxnLst/>
            <a:rect l="l" t="t" r="r" b="b"/>
            <a:pathLst>
              <a:path w="9144000" h="943868">
                <a:moveTo>
                  <a:pt x="0" y="0"/>
                </a:moveTo>
                <a:lnTo>
                  <a:pt x="9144000" y="0"/>
                </a:lnTo>
                <a:lnTo>
                  <a:pt x="9144000" y="943868"/>
                </a:lnTo>
                <a:lnTo>
                  <a:pt x="3495675" y="305693"/>
                </a:lnTo>
                <a:lnTo>
                  <a:pt x="0" y="0"/>
                </a:lnTo>
                <a:close/>
              </a:path>
            </a:pathLst>
          </a:custGeom>
          <a:solidFill>
            <a:srgbClr val="D4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6324480"/>
            <a:ext cx="9141840" cy="531000"/>
          </a:xfrm>
          <a:custGeom>
            <a:avLst/>
            <a:gdLst/>
            <a:ahLst/>
            <a:cxnLst/>
            <a:rect l="l" t="t" r="r" b="b"/>
            <a:pathLst>
              <a:path w="9144000" h="681037">
                <a:moveTo>
                  <a:pt x="0" y="0"/>
                </a:moveTo>
                <a:cubicBezTo>
                  <a:pt x="1641475" y="165100"/>
                  <a:pt x="3159125" y="373446"/>
                  <a:pt x="4924425" y="495300"/>
                </a:cubicBezTo>
                <a:lnTo>
                  <a:pt x="9144000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  <a:solidFill>
            <a:srgbClr val="00226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4" name="Image 8"/>
          <p:cNvPicPr/>
          <p:nvPr/>
        </p:nvPicPr>
        <p:blipFill>
          <a:blip r:embed="rId14"/>
          <a:stretch/>
        </p:blipFill>
        <p:spPr>
          <a:xfrm>
            <a:off x="7338960" y="5558400"/>
            <a:ext cx="1915920" cy="1297440"/>
          </a:xfrm>
          <a:prstGeom prst="rect">
            <a:avLst/>
          </a:prstGeom>
          <a:ln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0" y="0"/>
            <a:ext cx="9141840" cy="493200"/>
          </a:xfrm>
          <a:custGeom>
            <a:avLst/>
            <a:gdLst/>
            <a:ahLst/>
            <a:cxnLst/>
            <a:rect l="l" t="t" r="r" b="b"/>
            <a:pathLst>
              <a:path w="9144000" h="943868">
                <a:moveTo>
                  <a:pt x="0" y="0"/>
                </a:moveTo>
                <a:lnTo>
                  <a:pt x="9144000" y="0"/>
                </a:lnTo>
                <a:lnTo>
                  <a:pt x="9144000" y="943868"/>
                </a:lnTo>
                <a:lnTo>
                  <a:pt x="3495675" y="305693"/>
                </a:lnTo>
                <a:lnTo>
                  <a:pt x="0" y="0"/>
                </a:lnTo>
                <a:close/>
              </a:path>
            </a:pathLst>
          </a:custGeom>
          <a:solidFill>
            <a:srgbClr val="D4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6324480"/>
            <a:ext cx="9141840" cy="531000"/>
          </a:xfrm>
          <a:custGeom>
            <a:avLst/>
            <a:gdLst/>
            <a:ahLst/>
            <a:cxnLst/>
            <a:rect l="l" t="t" r="r" b="b"/>
            <a:pathLst>
              <a:path w="9144000" h="681037">
                <a:moveTo>
                  <a:pt x="0" y="0"/>
                </a:moveTo>
                <a:cubicBezTo>
                  <a:pt x="1641475" y="165100"/>
                  <a:pt x="3159125" y="373446"/>
                  <a:pt x="4924425" y="495300"/>
                </a:cubicBezTo>
                <a:lnTo>
                  <a:pt x="9144000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  <a:solidFill>
            <a:srgbClr val="00226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5" name="Image 8"/>
          <p:cNvPicPr/>
          <p:nvPr/>
        </p:nvPicPr>
        <p:blipFill>
          <a:blip r:embed="rId14"/>
          <a:stretch/>
        </p:blipFill>
        <p:spPr>
          <a:xfrm>
            <a:off x="7338960" y="5558400"/>
            <a:ext cx="1915920" cy="1297440"/>
          </a:xfrm>
          <a:prstGeom prst="rect">
            <a:avLst/>
          </a:prstGeom>
          <a:ln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0" y="0"/>
            <a:ext cx="9141840" cy="493200"/>
          </a:xfrm>
          <a:custGeom>
            <a:avLst/>
            <a:gdLst/>
            <a:ahLst/>
            <a:cxnLst/>
            <a:rect l="l" t="t" r="r" b="b"/>
            <a:pathLst>
              <a:path w="9144000" h="943868">
                <a:moveTo>
                  <a:pt x="0" y="0"/>
                </a:moveTo>
                <a:lnTo>
                  <a:pt x="9144000" y="0"/>
                </a:lnTo>
                <a:lnTo>
                  <a:pt x="9144000" y="943868"/>
                </a:lnTo>
                <a:lnTo>
                  <a:pt x="3495675" y="305693"/>
                </a:lnTo>
                <a:lnTo>
                  <a:pt x="0" y="0"/>
                </a:lnTo>
                <a:close/>
              </a:path>
            </a:pathLst>
          </a:custGeom>
          <a:solidFill>
            <a:srgbClr val="D4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0" y="6324480"/>
            <a:ext cx="9141480" cy="530640"/>
          </a:xfrm>
          <a:custGeom>
            <a:avLst/>
            <a:gdLst/>
            <a:ahLst/>
            <a:cxnLst/>
            <a:rect l="l" t="t" r="r" b="b"/>
            <a:pathLst>
              <a:path w="9144000" h="681037">
                <a:moveTo>
                  <a:pt x="0" y="0"/>
                </a:moveTo>
                <a:cubicBezTo>
                  <a:pt x="1641475" y="165100"/>
                  <a:pt x="3159125" y="373446"/>
                  <a:pt x="4924425" y="495300"/>
                </a:cubicBezTo>
                <a:lnTo>
                  <a:pt x="9144000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  <a:solidFill>
            <a:srgbClr val="00226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6" name="Image 8"/>
          <p:cNvPicPr/>
          <p:nvPr/>
        </p:nvPicPr>
        <p:blipFill>
          <a:blip r:embed="rId14"/>
          <a:stretch/>
        </p:blipFill>
        <p:spPr>
          <a:xfrm>
            <a:off x="7338960" y="5558400"/>
            <a:ext cx="1915560" cy="1297080"/>
          </a:xfrm>
          <a:prstGeom prst="rect">
            <a:avLst/>
          </a:prstGeom>
          <a:ln>
            <a:noFill/>
          </a:ln>
        </p:spPr>
      </p:pic>
      <p:sp>
        <p:nvSpPr>
          <p:cNvPr id="207" name="CustomShape 2"/>
          <p:cNvSpPr/>
          <p:nvPr/>
        </p:nvSpPr>
        <p:spPr>
          <a:xfrm>
            <a:off x="0" y="0"/>
            <a:ext cx="9141480" cy="492840"/>
          </a:xfrm>
          <a:custGeom>
            <a:avLst/>
            <a:gdLst/>
            <a:ahLst/>
            <a:cxnLst/>
            <a:rect l="l" t="t" r="r" b="b"/>
            <a:pathLst>
              <a:path w="9144000" h="943868">
                <a:moveTo>
                  <a:pt x="0" y="0"/>
                </a:moveTo>
                <a:lnTo>
                  <a:pt x="9144000" y="0"/>
                </a:lnTo>
                <a:lnTo>
                  <a:pt x="9144000" y="943868"/>
                </a:lnTo>
                <a:lnTo>
                  <a:pt x="3495675" y="305693"/>
                </a:lnTo>
                <a:lnTo>
                  <a:pt x="0" y="0"/>
                </a:lnTo>
                <a:close/>
              </a:path>
            </a:pathLst>
          </a:custGeom>
          <a:solidFill>
            <a:srgbClr val="D4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0" y="6324480"/>
            <a:ext cx="9141480" cy="530640"/>
          </a:xfrm>
          <a:custGeom>
            <a:avLst/>
            <a:gdLst/>
            <a:ahLst/>
            <a:cxnLst/>
            <a:rect l="l" t="t" r="r" b="b"/>
            <a:pathLst>
              <a:path w="9144000" h="681037">
                <a:moveTo>
                  <a:pt x="0" y="0"/>
                </a:moveTo>
                <a:cubicBezTo>
                  <a:pt x="1641475" y="165100"/>
                  <a:pt x="3159125" y="373446"/>
                  <a:pt x="4924425" y="495300"/>
                </a:cubicBezTo>
                <a:lnTo>
                  <a:pt x="9144000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  <a:solidFill>
            <a:srgbClr val="00226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7" name="Image 8"/>
          <p:cNvPicPr/>
          <p:nvPr/>
        </p:nvPicPr>
        <p:blipFill>
          <a:blip r:embed="rId14"/>
          <a:stretch/>
        </p:blipFill>
        <p:spPr>
          <a:xfrm>
            <a:off x="7338960" y="5558400"/>
            <a:ext cx="1915560" cy="129708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0" y="0"/>
            <a:ext cx="9141480" cy="492840"/>
          </a:xfrm>
          <a:custGeom>
            <a:avLst/>
            <a:gdLst/>
            <a:ahLst/>
            <a:cxnLst/>
            <a:rect l="l" t="t" r="r" b="b"/>
            <a:pathLst>
              <a:path w="9144000" h="943868">
                <a:moveTo>
                  <a:pt x="0" y="0"/>
                </a:moveTo>
                <a:lnTo>
                  <a:pt x="9144000" y="0"/>
                </a:lnTo>
                <a:lnTo>
                  <a:pt x="9144000" y="943868"/>
                </a:lnTo>
                <a:lnTo>
                  <a:pt x="3495675" y="305693"/>
                </a:lnTo>
                <a:lnTo>
                  <a:pt x="0" y="0"/>
                </a:lnTo>
                <a:close/>
              </a:path>
            </a:pathLst>
          </a:custGeom>
          <a:solidFill>
            <a:srgbClr val="D4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0" y="6324480"/>
            <a:ext cx="9141480" cy="530640"/>
          </a:xfrm>
          <a:custGeom>
            <a:avLst/>
            <a:gdLst/>
            <a:ahLst/>
            <a:cxnLst/>
            <a:rect l="l" t="t" r="r" b="b"/>
            <a:pathLst>
              <a:path w="9144000" h="681037">
                <a:moveTo>
                  <a:pt x="0" y="0"/>
                </a:moveTo>
                <a:cubicBezTo>
                  <a:pt x="1641475" y="165100"/>
                  <a:pt x="3159125" y="373446"/>
                  <a:pt x="4924425" y="495300"/>
                </a:cubicBezTo>
                <a:lnTo>
                  <a:pt x="9144000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  <a:solidFill>
            <a:srgbClr val="00226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8" name="Image 8"/>
          <p:cNvPicPr/>
          <p:nvPr/>
        </p:nvPicPr>
        <p:blipFill>
          <a:blip r:embed="rId14"/>
          <a:stretch/>
        </p:blipFill>
        <p:spPr>
          <a:xfrm>
            <a:off x="7338960" y="5558400"/>
            <a:ext cx="1915560" cy="1297080"/>
          </a:xfrm>
          <a:prstGeom prst="rect">
            <a:avLst/>
          </a:prstGeom>
          <a:ln>
            <a:noFill/>
          </a:ln>
        </p:spPr>
      </p:pic>
      <p:sp>
        <p:nvSpPr>
          <p:cNvPr id="289" name="CustomShape 2"/>
          <p:cNvSpPr/>
          <p:nvPr/>
        </p:nvSpPr>
        <p:spPr>
          <a:xfrm>
            <a:off x="0" y="0"/>
            <a:ext cx="9141480" cy="492840"/>
          </a:xfrm>
          <a:custGeom>
            <a:avLst/>
            <a:gdLst/>
            <a:ahLst/>
            <a:cxnLst/>
            <a:rect l="l" t="t" r="r" b="b"/>
            <a:pathLst>
              <a:path w="9144000" h="943868">
                <a:moveTo>
                  <a:pt x="0" y="0"/>
                </a:moveTo>
                <a:lnTo>
                  <a:pt x="9144000" y="0"/>
                </a:lnTo>
                <a:lnTo>
                  <a:pt x="9144000" y="943868"/>
                </a:lnTo>
                <a:lnTo>
                  <a:pt x="3495675" y="305693"/>
                </a:lnTo>
                <a:lnTo>
                  <a:pt x="0" y="0"/>
                </a:lnTo>
                <a:close/>
              </a:path>
            </a:pathLst>
          </a:custGeom>
          <a:solidFill>
            <a:srgbClr val="D4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w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9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1140480" y="3271320"/>
            <a:ext cx="6855840" cy="165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18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2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ANR- 16-RHUS-0001 </a:t>
            </a:r>
            <a:endParaRPr lang="fr-FR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2400" b="0" strike="noStrike" spc="-1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364320" y="1694160"/>
            <a:ext cx="8408160" cy="155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4800" b="1" i="1" strike="noStrike" spc="-1">
                <a:solidFill>
                  <a:srgbClr val="FF0000"/>
                </a:solidFill>
                <a:latin typeface="Calibri"/>
                <a:ea typeface="DejaVu Sans"/>
              </a:rPr>
              <a:t>i</a:t>
            </a:r>
            <a:r>
              <a:rPr lang="fr-FR" sz="4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MAP</a:t>
            </a:r>
            <a:endParaRPr lang="fr-FR" sz="4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towards low-dose </a:t>
            </a:r>
            <a:r>
              <a:rPr lang="fr-FR" sz="2400" b="1" i="1" strike="noStrike" spc="-1">
                <a:solidFill>
                  <a:srgbClr val="FF0000"/>
                </a:solidFill>
                <a:latin typeface="Calibri"/>
                <a:ea typeface="DejaVu Sans"/>
              </a:rPr>
              <a:t>i</a:t>
            </a: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L2 </a:t>
            </a:r>
            <a:r>
              <a:rPr lang="fr-FR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M</a:t>
            </a: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arket </a:t>
            </a:r>
            <a:r>
              <a:rPr lang="fr-FR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AP</a:t>
            </a: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proval </a:t>
            </a:r>
            <a:endParaRPr lang="fr-FR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for autoimmune diseases</a:t>
            </a:r>
            <a:endParaRPr lang="fr-FR" sz="2400" b="0" strike="noStrike" spc="-1">
              <a:latin typeface="Arial"/>
            </a:endParaRPr>
          </a:p>
        </p:txBody>
      </p:sp>
      <p:pic>
        <p:nvPicPr>
          <p:cNvPr id="336" name="Picture 2"/>
          <p:cNvPicPr/>
          <p:nvPr/>
        </p:nvPicPr>
        <p:blipFill>
          <a:blip r:embed="rId3"/>
          <a:stretch/>
        </p:blipFill>
        <p:spPr>
          <a:xfrm>
            <a:off x="8172000" y="470520"/>
            <a:ext cx="826560" cy="826560"/>
          </a:xfrm>
          <a:prstGeom prst="rect">
            <a:avLst/>
          </a:prstGeom>
          <a:ln>
            <a:noFill/>
          </a:ln>
        </p:spPr>
      </p:pic>
      <p:pic>
        <p:nvPicPr>
          <p:cNvPr id="337" name="Image 3"/>
          <p:cNvPicPr/>
          <p:nvPr/>
        </p:nvPicPr>
        <p:blipFill>
          <a:blip r:embed="rId4"/>
          <a:stretch/>
        </p:blipFill>
        <p:spPr>
          <a:xfrm>
            <a:off x="241200" y="633240"/>
            <a:ext cx="1170360" cy="500400"/>
          </a:xfrm>
          <a:prstGeom prst="rect">
            <a:avLst/>
          </a:prstGeom>
          <a:ln>
            <a:noFill/>
          </a:ln>
        </p:spPr>
      </p:pic>
      <p:sp>
        <p:nvSpPr>
          <p:cNvPr id="338" name="CustomShape 3"/>
          <p:cNvSpPr/>
          <p:nvPr/>
        </p:nvSpPr>
        <p:spPr>
          <a:xfrm>
            <a:off x="825480" y="443736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t/>
            </a:r>
            <a:br/>
            <a:r>
              <a:rPr lang="fr-FR" sz="2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 21/04/2020</a:t>
            </a:r>
            <a:endParaRPr lang="fr-FR" sz="2000" b="0" strike="noStrike" spc="-1">
              <a:latin typeface="Arial"/>
            </a:endParaRPr>
          </a:p>
        </p:txBody>
      </p:sp>
      <p:pic>
        <p:nvPicPr>
          <p:cNvPr id="339" name="Image 9"/>
          <p:cNvPicPr/>
          <p:nvPr/>
        </p:nvPicPr>
        <p:blipFill>
          <a:blip r:embed="rId5"/>
          <a:stretch/>
        </p:blipFill>
        <p:spPr>
          <a:xfrm>
            <a:off x="2905920" y="532800"/>
            <a:ext cx="3325320" cy="690120"/>
          </a:xfrm>
          <a:prstGeom prst="rect">
            <a:avLst/>
          </a:prstGeom>
          <a:ln>
            <a:noFill/>
          </a:ln>
        </p:spPr>
      </p:pic>
      <p:pic>
        <p:nvPicPr>
          <p:cNvPr id="340" name="Image 8"/>
          <p:cNvPicPr/>
          <p:nvPr/>
        </p:nvPicPr>
        <p:blipFill>
          <a:blip r:embed="rId6"/>
          <a:stretch/>
        </p:blipFill>
        <p:spPr>
          <a:xfrm>
            <a:off x="293040" y="5175720"/>
            <a:ext cx="7138440" cy="119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184680" y="48600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4" name="CustomShape 2"/>
          <p:cNvSpPr/>
          <p:nvPr/>
        </p:nvSpPr>
        <p:spPr>
          <a:xfrm>
            <a:off x="184680" y="47628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Other questions for multiblock approaches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455" name="CustomShape 3"/>
          <p:cNvSpPr/>
          <p:nvPr/>
        </p:nvSpPr>
        <p:spPr>
          <a:xfrm>
            <a:off x="216000" y="1512360"/>
            <a:ext cx="6982920" cy="111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Finding similarities between blocks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Similarities between blocks (2 by 2) 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Variable selection and finding signature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method based (sparse option, by crossvalidation)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knowledge-based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Validation of signature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bootstrap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456" name="Image 455"/>
          <p:cNvPicPr/>
          <p:nvPr/>
        </p:nvPicPr>
        <p:blipFill>
          <a:blip r:embed="rId2"/>
          <a:stretch/>
        </p:blipFill>
        <p:spPr>
          <a:xfrm>
            <a:off x="432000" y="5057640"/>
            <a:ext cx="1152360" cy="990360"/>
          </a:xfrm>
          <a:prstGeom prst="rect">
            <a:avLst/>
          </a:prstGeom>
          <a:ln>
            <a:noFill/>
          </a:ln>
        </p:spPr>
      </p:pic>
      <p:sp>
        <p:nvSpPr>
          <p:cNvPr id="457" name="TextShape 4"/>
          <p:cNvSpPr txBox="1"/>
          <p:nvPr/>
        </p:nvSpPr>
        <p:spPr>
          <a:xfrm>
            <a:off x="1728000" y="5292000"/>
            <a:ext cx="6048000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800" b="1" i="1" strike="noStrike" spc="-1">
                <a:latin typeface="Arial"/>
              </a:rPr>
              <a:t>Preprocessing of the blocks is one of the most important step of multiblock analysis</a:t>
            </a:r>
            <a:endParaRPr lang="fr-FR" sz="1800" b="0" strike="noStrike" spc="-1">
              <a:latin typeface="Arial"/>
            </a:endParaRPr>
          </a:p>
          <a:p>
            <a:r>
              <a:rPr lang="fr-FR" sz="1800" b="1" i="1" strike="noStrike" spc="-1">
                <a:latin typeface="Arial"/>
              </a:rPr>
              <a:t>→ Importance of the exploratory analysis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184680" y="48600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9" name="CustomShape 2"/>
          <p:cNvSpPr/>
          <p:nvPr/>
        </p:nvSpPr>
        <p:spPr>
          <a:xfrm>
            <a:off x="184680" y="83628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How to pretreat/analyze cytometry data properly ?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fr-FR" sz="4000" b="0" strike="noStrike" spc="-1">
              <a:latin typeface="Arial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864000" y="1221840"/>
            <a:ext cx="6335280" cy="111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Very rich data structure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461" name="Image 337"/>
          <p:cNvPicPr/>
          <p:nvPr/>
        </p:nvPicPr>
        <p:blipFill>
          <a:blip r:embed="rId2"/>
          <a:stretch/>
        </p:blipFill>
        <p:spPr>
          <a:xfrm>
            <a:off x="648000" y="2175840"/>
            <a:ext cx="3743640" cy="2575800"/>
          </a:xfrm>
          <a:prstGeom prst="rect">
            <a:avLst/>
          </a:prstGeom>
          <a:ln>
            <a:noFill/>
          </a:ln>
        </p:spPr>
      </p:pic>
      <p:sp>
        <p:nvSpPr>
          <p:cNvPr id="462" name="CustomShape 4"/>
          <p:cNvSpPr/>
          <p:nvPr/>
        </p:nvSpPr>
        <p:spPr>
          <a:xfrm>
            <a:off x="6048000" y="2052000"/>
            <a:ext cx="3023640" cy="31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Several technical issues:</a:t>
            </a:r>
            <a:endParaRPr lang="fr-FR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Some compositional data</a:t>
            </a:r>
            <a:endParaRPr lang="fr-FR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Counts and percentages</a:t>
            </a:r>
            <a:endParaRPr lang="fr-FR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Redundant information → variable selection?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An idea :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 this structure in a multiblock framework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pic>
        <p:nvPicPr>
          <p:cNvPr id="463" name="Image 339"/>
          <p:cNvPicPr/>
          <p:nvPr/>
        </p:nvPicPr>
        <p:blipFill>
          <a:blip r:embed="rId3"/>
          <a:stretch/>
        </p:blipFill>
        <p:spPr>
          <a:xfrm>
            <a:off x="2592000" y="4896000"/>
            <a:ext cx="2854080" cy="156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1296000" y="2959560"/>
            <a:ext cx="6911640" cy="71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2. Preliminary results</a:t>
            </a:r>
            <a:endParaRPr lang="fr-FR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1296000" y="2959560"/>
            <a:ext cx="6911640" cy="71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2.A. Data presentation</a:t>
            </a:r>
            <a:endParaRPr lang="fr-FR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184680" y="48600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7" name="CustomShape 2"/>
          <p:cNvSpPr/>
          <p:nvPr/>
        </p:nvSpPr>
        <p:spPr>
          <a:xfrm>
            <a:off x="184680" y="476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Available data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468" name="CustomShape 3"/>
          <p:cNvSpPr/>
          <p:nvPr/>
        </p:nvSpPr>
        <p:spPr>
          <a:xfrm>
            <a:off x="252000" y="1418400"/>
            <a:ext cx="7630560" cy="8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Cytokine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75 -&gt; 63 variables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Cytometry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492 variables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Contingency Table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469" name="CustomShape 4"/>
          <p:cNvSpPr/>
          <p:nvPr/>
        </p:nvSpPr>
        <p:spPr>
          <a:xfrm>
            <a:off x="3724920" y="1582920"/>
            <a:ext cx="1943640" cy="35964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Not normalized</a:t>
            </a:r>
            <a:endParaRPr lang="fr-FR" sz="1800" b="0" strike="noStrike" spc="-1">
              <a:latin typeface="Arial"/>
            </a:endParaRPr>
          </a:p>
        </p:txBody>
      </p:sp>
      <p:graphicFrame>
        <p:nvGraphicFramePr>
          <p:cNvPr id="470" name="Table 5"/>
          <p:cNvGraphicFramePr/>
          <p:nvPr/>
        </p:nvGraphicFramePr>
        <p:xfrm>
          <a:off x="1113840" y="3900960"/>
          <a:ext cx="6025680" cy="2071800"/>
        </p:xfrm>
        <a:graphic>
          <a:graphicData uri="http://schemas.openxmlformats.org/drawingml/2006/table">
            <a:tbl>
              <a:tblPr/>
              <a:tblGrid>
                <a:gridCol w="1506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6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45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Responder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Not Responder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Total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 - 101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22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10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32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Placebo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18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27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Total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28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59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1296000" y="2959560"/>
            <a:ext cx="6911640" cy="71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2.B. Cytokine data analysis</a:t>
            </a:r>
            <a:endParaRPr lang="fr-FR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184680" y="48600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CustomShape 2"/>
          <p:cNvSpPr/>
          <p:nvPr/>
        </p:nvSpPr>
        <p:spPr>
          <a:xfrm>
            <a:off x="184680" y="476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Results: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Univariate analysis (cytokine) </a:t>
            </a:r>
            <a:endParaRPr lang="fr-FR" sz="4000" b="0" strike="noStrike" spc="-1">
              <a:latin typeface="Arial"/>
            </a:endParaRPr>
          </a:p>
        </p:txBody>
      </p:sp>
      <p:graphicFrame>
        <p:nvGraphicFramePr>
          <p:cNvPr id="474" name="Table 3"/>
          <p:cNvGraphicFramePr/>
          <p:nvPr>
            <p:extLst>
              <p:ext uri="{D42A27DB-BD31-4B8C-83A1-F6EECF244321}">
                <p14:modId xmlns:p14="http://schemas.microsoft.com/office/powerpoint/2010/main" val="885068116"/>
              </p:ext>
            </p:extLst>
          </p:nvPr>
        </p:nvGraphicFramePr>
        <p:xfrm>
          <a:off x="291600" y="2136240"/>
          <a:ext cx="8567640" cy="1828800"/>
        </p:xfrm>
        <a:graphic>
          <a:graphicData uri="http://schemas.openxmlformats.org/drawingml/2006/table">
            <a:tbl>
              <a:tblPr/>
              <a:tblGrid>
                <a:gridCol w="1327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7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7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7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V05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V09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V17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V29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 vs Placebo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sIL2Ra</a:t>
                      </a: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HSIL2</a:t>
                      </a: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STNFRI</a:t>
                      </a: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STNFRII</a:t>
                      </a: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IP10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sIL2Ra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5" name="CustomShape 4"/>
          <p:cNvSpPr/>
          <p:nvPr/>
        </p:nvSpPr>
        <p:spPr>
          <a:xfrm>
            <a:off x="291600" y="1691280"/>
            <a:ext cx="7526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Variables with significant Wilcoxon test p-value 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184680" y="48600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CustomShape 2"/>
          <p:cNvSpPr/>
          <p:nvPr/>
        </p:nvSpPr>
        <p:spPr>
          <a:xfrm>
            <a:off x="184680" y="476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Results: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Univariate analysis (cytokine) </a:t>
            </a:r>
            <a:endParaRPr lang="fr-FR" sz="4000" b="0" strike="noStrike" spc="-1">
              <a:latin typeface="Arial"/>
            </a:endParaRPr>
          </a:p>
        </p:txBody>
      </p:sp>
      <p:graphicFrame>
        <p:nvGraphicFramePr>
          <p:cNvPr id="478" name="Table 3"/>
          <p:cNvGraphicFramePr/>
          <p:nvPr/>
        </p:nvGraphicFramePr>
        <p:xfrm>
          <a:off x="216000" y="1725120"/>
          <a:ext cx="8568000" cy="2743200"/>
        </p:xfrm>
        <a:graphic>
          <a:graphicData uri="http://schemas.openxmlformats.org/drawingml/2006/table">
            <a:tbl>
              <a:tblPr/>
              <a:tblGrid>
                <a:gridCol w="1427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7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7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V05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V09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V17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V29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 vs Placebo</a:t>
                      </a: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Sig. variables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sIL2Ra</a:t>
                      </a: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HSIL2</a:t>
                      </a: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STNFR I-II</a:t>
                      </a: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IP10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sIL2Ra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6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Rep vs Non Rep</a:t>
                      </a: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Sig. variables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79" name="Image 6"/>
          <p:cNvPicPr/>
          <p:nvPr/>
        </p:nvPicPr>
        <p:blipFill>
          <a:blip r:embed="rId2"/>
          <a:stretch/>
        </p:blipFill>
        <p:spPr>
          <a:xfrm>
            <a:off x="612360" y="1725120"/>
            <a:ext cx="6459120" cy="5132520"/>
          </a:xfrm>
          <a:prstGeom prst="rect">
            <a:avLst/>
          </a:prstGeom>
          <a:ln>
            <a:noFill/>
          </a:ln>
        </p:spPr>
      </p:pic>
      <p:sp>
        <p:nvSpPr>
          <p:cNvPr id="480" name="CustomShape 4"/>
          <p:cNvSpPr/>
          <p:nvPr/>
        </p:nvSpPr>
        <p:spPr>
          <a:xfrm>
            <a:off x="4387320" y="1811880"/>
            <a:ext cx="1425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V05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1214" y="6628157"/>
            <a:ext cx="968824" cy="259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184680" y="48600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CustomShape 2"/>
          <p:cNvSpPr/>
          <p:nvPr/>
        </p:nvSpPr>
        <p:spPr>
          <a:xfrm>
            <a:off x="184680" y="548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Results cytokines: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Univariate analysis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(V05-V01) </a:t>
            </a:r>
            <a:endParaRPr lang="fr-FR" sz="4000" b="0" strike="noStrike" spc="-1">
              <a:latin typeface="Arial"/>
            </a:endParaRPr>
          </a:p>
        </p:txBody>
      </p:sp>
      <p:graphicFrame>
        <p:nvGraphicFramePr>
          <p:cNvPr id="483" name="Table 3"/>
          <p:cNvGraphicFramePr/>
          <p:nvPr>
            <p:extLst>
              <p:ext uri="{D42A27DB-BD31-4B8C-83A1-F6EECF244321}">
                <p14:modId xmlns:p14="http://schemas.microsoft.com/office/powerpoint/2010/main" val="1480800519"/>
              </p:ext>
            </p:extLst>
          </p:nvPr>
        </p:nvGraphicFramePr>
        <p:xfrm>
          <a:off x="438480" y="2656440"/>
          <a:ext cx="7056000" cy="1183680"/>
        </p:xfrm>
        <a:graphic>
          <a:graphicData uri="http://schemas.openxmlformats.org/drawingml/2006/table">
            <a:tbl>
              <a:tblPr/>
              <a:tblGrid>
                <a:gridCol w="14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7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V5-V1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V09 -V01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V17-V01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V29-V01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 vs Placebo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 variables</a:t>
                      </a: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sIL2Ra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84" name="Image 1"/>
          <p:cNvPicPr/>
          <p:nvPr/>
        </p:nvPicPr>
        <p:blipFill>
          <a:blip r:embed="rId2"/>
          <a:stretch/>
        </p:blipFill>
        <p:spPr>
          <a:xfrm>
            <a:off x="660600" y="5131080"/>
            <a:ext cx="6611040" cy="142560"/>
          </a:xfrm>
          <a:prstGeom prst="rect">
            <a:avLst/>
          </a:prstGeom>
          <a:ln>
            <a:noFill/>
          </a:ln>
        </p:spPr>
      </p:pic>
      <p:sp>
        <p:nvSpPr>
          <p:cNvPr id="485" name="CustomShape 4"/>
          <p:cNvSpPr/>
          <p:nvPr/>
        </p:nvSpPr>
        <p:spPr>
          <a:xfrm>
            <a:off x="363600" y="2224800"/>
            <a:ext cx="7526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Variables with significant Wilcoxon test p-value 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184680" y="48600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7" name="CustomShape 2"/>
          <p:cNvSpPr/>
          <p:nvPr/>
        </p:nvSpPr>
        <p:spPr>
          <a:xfrm>
            <a:off x="184680" y="548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Results cytokines: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Univariate analysis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(Baseline to visit evolution) </a:t>
            </a:r>
            <a:endParaRPr lang="fr-FR" sz="4000" b="0" strike="noStrike" spc="-1">
              <a:latin typeface="Arial"/>
            </a:endParaRPr>
          </a:p>
        </p:txBody>
      </p:sp>
      <p:graphicFrame>
        <p:nvGraphicFramePr>
          <p:cNvPr id="488" name="Table 3"/>
          <p:cNvGraphicFramePr/>
          <p:nvPr/>
        </p:nvGraphicFramePr>
        <p:xfrm>
          <a:off x="216000" y="1725120"/>
          <a:ext cx="7056000" cy="1829160"/>
        </p:xfrm>
        <a:graphic>
          <a:graphicData uri="http://schemas.openxmlformats.org/drawingml/2006/table">
            <a:tbl>
              <a:tblPr/>
              <a:tblGrid>
                <a:gridCol w="14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7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V5-V1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V09 -V01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V17-V01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V29-V01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 vs Placebo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</a:t>
                      </a: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sIL2Ra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Rep vs Non Rep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89" name="Image 1"/>
          <p:cNvPicPr/>
          <p:nvPr/>
        </p:nvPicPr>
        <p:blipFill>
          <a:blip r:embed="rId3"/>
          <a:stretch/>
        </p:blipFill>
        <p:spPr>
          <a:xfrm>
            <a:off x="648000" y="1725120"/>
            <a:ext cx="7381080" cy="5132520"/>
          </a:xfrm>
          <a:prstGeom prst="rect">
            <a:avLst/>
          </a:prstGeom>
          <a:ln>
            <a:noFill/>
          </a:ln>
        </p:spPr>
      </p:pic>
      <p:sp>
        <p:nvSpPr>
          <p:cNvPr id="490" name="CustomShape 4"/>
          <p:cNvSpPr/>
          <p:nvPr/>
        </p:nvSpPr>
        <p:spPr>
          <a:xfrm>
            <a:off x="4093920" y="2214720"/>
            <a:ext cx="16606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V05 – V01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50545" y="6476301"/>
            <a:ext cx="1103047" cy="246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515880" y="2700000"/>
            <a:ext cx="8303040" cy="97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36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iMAP data integration</a:t>
            </a:r>
            <a:endParaRPr lang="fr-FR" sz="3600" b="0" strike="noStrike" spc="-1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947880" y="3941640"/>
            <a:ext cx="7885440" cy="149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fr-FR" sz="24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Bosco Taddei, Caroline Peltier, </a:t>
            </a:r>
            <a:endParaRPr lang="fr-FR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lang="fr-FR" sz="24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François-Xavier Lejeune, Arthur Tenenhaus,</a:t>
            </a:r>
            <a:endParaRPr lang="fr-FR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lang="fr-FR" sz="24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Ivan Moszer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3029040" y="6192360"/>
            <a:ext cx="30848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CustomShape 4"/>
          <p:cNvSpPr/>
          <p:nvPr/>
        </p:nvSpPr>
        <p:spPr>
          <a:xfrm>
            <a:off x="6181920" y="5899320"/>
            <a:ext cx="20559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CustomShape 5"/>
          <p:cNvSpPr/>
          <p:nvPr/>
        </p:nvSpPr>
        <p:spPr>
          <a:xfrm>
            <a:off x="623880" y="205920"/>
            <a:ext cx="7375680" cy="26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fr-FR" sz="36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 </a:t>
            </a:r>
            <a:endParaRPr lang="fr-FR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fr-FR" sz="3600" b="0" strike="noStrike" spc="-1">
              <a:latin typeface="Arial"/>
            </a:endParaRPr>
          </a:p>
        </p:txBody>
      </p:sp>
      <p:pic>
        <p:nvPicPr>
          <p:cNvPr id="346" name="Image 345"/>
          <p:cNvPicPr/>
          <p:nvPr/>
        </p:nvPicPr>
        <p:blipFill>
          <a:blip r:embed="rId3"/>
          <a:stretch/>
        </p:blipFill>
        <p:spPr>
          <a:xfrm>
            <a:off x="196920" y="5403600"/>
            <a:ext cx="1190160" cy="127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Image 3"/>
          <p:cNvPicPr/>
          <p:nvPr/>
        </p:nvPicPr>
        <p:blipFill>
          <a:blip r:embed="rId2"/>
          <a:stretch/>
        </p:blipFill>
        <p:spPr>
          <a:xfrm>
            <a:off x="0" y="1382040"/>
            <a:ext cx="5125320" cy="3682080"/>
          </a:xfrm>
          <a:prstGeom prst="rect">
            <a:avLst/>
          </a:prstGeom>
          <a:ln>
            <a:noFill/>
          </a:ln>
        </p:spPr>
      </p:pic>
      <p:sp>
        <p:nvSpPr>
          <p:cNvPr id="492" name="TextShape 1"/>
          <p:cNvSpPr txBox="1"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Multivariate Analysis :</a:t>
            </a:r>
            <a:r>
              <a:t/>
            </a:r>
            <a:br/>
            <a:r>
              <a:rPr lang="en-US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PCA V01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88200" y="5671080"/>
            <a:ext cx="45421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Need to correct for country ?</a:t>
            </a:r>
            <a:endParaRPr lang="fr-FR" sz="2400" b="0" strike="noStrike" spc="-1">
              <a:latin typeface="Arial"/>
            </a:endParaRPr>
          </a:p>
        </p:txBody>
      </p:sp>
      <p:pic>
        <p:nvPicPr>
          <p:cNvPr id="494" name="Image 6"/>
          <p:cNvPicPr/>
          <p:nvPr/>
        </p:nvPicPr>
        <p:blipFill>
          <a:blip r:embed="rId3"/>
          <a:stretch/>
        </p:blipFill>
        <p:spPr>
          <a:xfrm>
            <a:off x="5125680" y="2661120"/>
            <a:ext cx="4017960" cy="4196520"/>
          </a:xfrm>
          <a:prstGeom prst="rect">
            <a:avLst/>
          </a:prstGeom>
          <a:ln>
            <a:noFill/>
          </a:ln>
        </p:spPr>
      </p:pic>
      <p:sp>
        <p:nvSpPr>
          <p:cNvPr id="495" name="CustomShape 3"/>
          <p:cNvSpPr/>
          <p:nvPr/>
        </p:nvSpPr>
        <p:spPr>
          <a:xfrm>
            <a:off x="6132240" y="4840200"/>
            <a:ext cx="28267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5 most correlated variables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96" name="CustomShape 4"/>
          <p:cNvSpPr/>
          <p:nvPr/>
        </p:nvSpPr>
        <p:spPr>
          <a:xfrm>
            <a:off x="3582000" y="4407120"/>
            <a:ext cx="410760" cy="352080"/>
          </a:xfrm>
          <a:prstGeom prst="ellipse">
            <a:avLst/>
          </a:prstGeom>
          <a:noFill/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TextShape 5"/>
          <p:cNvSpPr txBox="1"/>
          <p:nvPr/>
        </p:nvSpPr>
        <p:spPr>
          <a:xfrm>
            <a:off x="5472000" y="1368000"/>
            <a:ext cx="3456000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800" b="0" strike="noStrike" spc="-1">
                <a:latin typeface="Arial"/>
              </a:rPr>
              <a:t>90 : 010-001-033</a:t>
            </a:r>
          </a:p>
          <a:p>
            <a:r>
              <a:rPr lang="fr-FR" sz="1800" b="0" strike="noStrike" spc="-1">
                <a:latin typeface="Arial"/>
              </a:rPr>
              <a:t>Minimal et outlier (-3sd) on 5 variables </a:t>
            </a:r>
          </a:p>
        </p:txBody>
      </p:sp>
      <p:sp>
        <p:nvSpPr>
          <p:cNvPr id="498" name="CustomShape 6"/>
          <p:cNvSpPr/>
          <p:nvPr/>
        </p:nvSpPr>
        <p:spPr>
          <a:xfrm>
            <a:off x="4536000" y="1656000"/>
            <a:ext cx="58968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Multivariate Analysis :</a:t>
            </a:r>
            <a:r>
              <a:t/>
            </a:r>
            <a:br/>
            <a:r>
              <a:rPr lang="en-US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PCA V05- V01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0" name="Image 1"/>
          <p:cNvPicPr/>
          <p:nvPr/>
        </p:nvPicPr>
        <p:blipFill>
          <a:blip r:embed="rId2"/>
          <a:stretch/>
        </p:blipFill>
        <p:spPr>
          <a:xfrm>
            <a:off x="129960" y="1418040"/>
            <a:ext cx="5045760" cy="3883320"/>
          </a:xfrm>
          <a:prstGeom prst="rect">
            <a:avLst/>
          </a:prstGeom>
          <a:ln>
            <a:noFill/>
          </a:ln>
        </p:spPr>
      </p:pic>
      <p:pic>
        <p:nvPicPr>
          <p:cNvPr id="501" name="Image 2"/>
          <p:cNvPicPr/>
          <p:nvPr/>
        </p:nvPicPr>
        <p:blipFill>
          <a:blip r:embed="rId3"/>
          <a:stretch/>
        </p:blipFill>
        <p:spPr>
          <a:xfrm>
            <a:off x="5184360" y="1419840"/>
            <a:ext cx="3828600" cy="3881520"/>
          </a:xfrm>
          <a:prstGeom prst="rect">
            <a:avLst/>
          </a:prstGeom>
          <a:ln>
            <a:noFill/>
          </a:ln>
        </p:spPr>
      </p:pic>
      <p:sp>
        <p:nvSpPr>
          <p:cNvPr id="502" name="CustomShape 2"/>
          <p:cNvSpPr/>
          <p:nvPr/>
        </p:nvSpPr>
        <p:spPr>
          <a:xfrm>
            <a:off x="6199560" y="3691080"/>
            <a:ext cx="3070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5 most correlated variables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03" name="CustomShape 3"/>
          <p:cNvSpPr/>
          <p:nvPr/>
        </p:nvSpPr>
        <p:spPr>
          <a:xfrm>
            <a:off x="3994560" y="1967400"/>
            <a:ext cx="410760" cy="352080"/>
          </a:xfrm>
          <a:prstGeom prst="ellipse">
            <a:avLst/>
          </a:prstGeom>
          <a:noFill/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184680" y="548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Multivariate Analysis: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PLS-DA V05 - V01</a:t>
            </a:r>
            <a:endParaRPr lang="fr-FR" sz="4000" b="0" strike="noStrike" spc="-1">
              <a:latin typeface="Arial"/>
            </a:endParaRPr>
          </a:p>
        </p:txBody>
      </p:sp>
      <p:pic>
        <p:nvPicPr>
          <p:cNvPr id="505" name="Image 8"/>
          <p:cNvPicPr/>
          <p:nvPr/>
        </p:nvPicPr>
        <p:blipFill>
          <a:blip r:embed="rId2"/>
          <a:stretch/>
        </p:blipFill>
        <p:spPr>
          <a:xfrm>
            <a:off x="7920" y="1404720"/>
            <a:ext cx="5868000" cy="4200840"/>
          </a:xfrm>
          <a:prstGeom prst="rect">
            <a:avLst/>
          </a:prstGeom>
          <a:ln>
            <a:noFill/>
          </a:ln>
        </p:spPr>
      </p:pic>
      <p:pic>
        <p:nvPicPr>
          <p:cNvPr id="506" name="Image 5"/>
          <p:cNvPicPr/>
          <p:nvPr/>
        </p:nvPicPr>
        <p:blipFill>
          <a:blip r:embed="rId3"/>
          <a:stretch/>
        </p:blipFill>
        <p:spPr>
          <a:xfrm>
            <a:off x="4345560" y="3833640"/>
            <a:ext cx="4870800" cy="3024000"/>
          </a:xfrm>
          <a:prstGeom prst="rect">
            <a:avLst/>
          </a:prstGeom>
          <a:ln>
            <a:noFill/>
          </a:ln>
        </p:spPr>
      </p:pic>
      <p:sp>
        <p:nvSpPr>
          <p:cNvPr id="507" name="CustomShape 2"/>
          <p:cNvSpPr/>
          <p:nvPr/>
        </p:nvSpPr>
        <p:spPr>
          <a:xfrm>
            <a:off x="4019760" y="4786200"/>
            <a:ext cx="410760" cy="352080"/>
          </a:xfrm>
          <a:prstGeom prst="ellipse">
            <a:avLst/>
          </a:prstGeom>
          <a:noFill/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184680" y="7426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Cytokine Synthesis</a:t>
            </a:r>
            <a:endParaRPr lang="fr-FR" sz="4000" b="0" strike="noStrike" spc="-1">
              <a:latin typeface="Arial"/>
            </a:endParaRPr>
          </a:p>
        </p:txBody>
      </p:sp>
      <p:graphicFrame>
        <p:nvGraphicFramePr>
          <p:cNvPr id="509" name="Table 2"/>
          <p:cNvGraphicFramePr/>
          <p:nvPr>
            <p:extLst>
              <p:ext uri="{D42A27DB-BD31-4B8C-83A1-F6EECF244321}">
                <p14:modId xmlns:p14="http://schemas.microsoft.com/office/powerpoint/2010/main" val="262199495"/>
              </p:ext>
            </p:extLst>
          </p:nvPr>
        </p:nvGraphicFramePr>
        <p:xfrm>
          <a:off x="701640" y="1845719"/>
          <a:ext cx="7367400" cy="2550111"/>
        </p:xfrm>
        <a:graphic>
          <a:graphicData uri="http://schemas.openxmlformats.org/drawingml/2006/table">
            <a:tbl>
              <a:tblPr/>
              <a:tblGrid>
                <a:gridCol w="2229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6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4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Expected</a:t>
                      </a:r>
                      <a:endParaRPr lang="fr-FR" sz="12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Observed</a:t>
                      </a:r>
                      <a:endParaRPr lang="fr-FR" sz="12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66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 action</a:t>
                      </a:r>
                      <a:endParaRPr lang="fr-FR" sz="12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i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↑ </a:t>
                      </a: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IL2RA+</a:t>
                      </a:r>
                      <a:endParaRPr lang="fr-FR" sz="12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marL="171360" indent="-171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Most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significant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effect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at V05-V01 and V05</a:t>
                      </a:r>
                      <a:endParaRPr lang="fr-FR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200" b="0" strike="noStrike" spc="-1" dirty="0">
                        <a:latin typeface="Arial"/>
                      </a:endParaRPr>
                    </a:p>
                    <a:p>
                      <a:pPr marL="171360" indent="-171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Effect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seems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fading over time</a:t>
                      </a:r>
                      <a:endParaRPr lang="fr-FR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200" b="0" strike="noStrike" spc="-1" dirty="0">
                        <a:latin typeface="Arial"/>
                      </a:endParaRPr>
                    </a:p>
                    <a:p>
                      <a:pPr marL="171360" indent="-171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Noticeable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effect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: </a:t>
                      </a:r>
                      <a:endParaRPr lang="fr-FR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i="1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↑ 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IL2RA+, HSIL2, STNFRI, STNFRII, IP10</a:t>
                      </a:r>
                      <a:endParaRPr lang="fr-FR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To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be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confirmed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(Cross validation,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bootstrap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)</a:t>
                      </a:r>
                      <a:endParaRPr lang="fr-FR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2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"/>
          <p:cNvSpPr/>
          <p:nvPr/>
        </p:nvSpPr>
        <p:spPr>
          <a:xfrm>
            <a:off x="1296000" y="2959560"/>
            <a:ext cx="6911640" cy="71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2.C. Cytometry data analysis</a:t>
            </a:r>
            <a:endParaRPr lang="fr-FR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184680" y="48600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2" name="CustomShape 2"/>
          <p:cNvSpPr/>
          <p:nvPr/>
        </p:nvSpPr>
        <p:spPr>
          <a:xfrm>
            <a:off x="184680" y="476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Results cytometry: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Univariate analysis</a:t>
            </a:r>
            <a:endParaRPr lang="fr-FR" sz="4000" b="0" strike="noStrike" spc="-1">
              <a:latin typeface="Arial"/>
            </a:endParaRPr>
          </a:p>
        </p:txBody>
      </p:sp>
      <p:graphicFrame>
        <p:nvGraphicFramePr>
          <p:cNvPr id="513" name="Table 3"/>
          <p:cNvGraphicFramePr/>
          <p:nvPr>
            <p:extLst>
              <p:ext uri="{D42A27DB-BD31-4B8C-83A1-F6EECF244321}">
                <p14:modId xmlns:p14="http://schemas.microsoft.com/office/powerpoint/2010/main" val="2227450459"/>
              </p:ext>
            </p:extLst>
          </p:nvPr>
        </p:nvGraphicFramePr>
        <p:xfrm>
          <a:off x="184680" y="1769040"/>
          <a:ext cx="8783640" cy="1005840"/>
        </p:xfrm>
        <a:graphic>
          <a:graphicData uri="http://schemas.openxmlformats.org/drawingml/2006/table">
            <a:tbl>
              <a:tblPr/>
              <a:tblGrid>
                <a:gridCol w="125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4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4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60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7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V05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V09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V17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V29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V30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 vs Placebo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 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14" name="Image 4"/>
          <p:cNvPicPr/>
          <p:nvPr/>
        </p:nvPicPr>
        <p:blipFill>
          <a:blip r:embed="rId2"/>
          <a:stretch/>
        </p:blipFill>
        <p:spPr>
          <a:xfrm>
            <a:off x="184680" y="3231706"/>
            <a:ext cx="7754040" cy="866520"/>
          </a:xfrm>
          <a:prstGeom prst="rect">
            <a:avLst/>
          </a:prstGeom>
          <a:ln>
            <a:noFill/>
          </a:ln>
        </p:spPr>
      </p:pic>
      <p:pic>
        <p:nvPicPr>
          <p:cNvPr id="515" name="Image 5"/>
          <p:cNvPicPr/>
          <p:nvPr/>
        </p:nvPicPr>
        <p:blipFill>
          <a:blip r:embed="rId3"/>
          <a:srcRect l="4622" t="2126"/>
          <a:stretch/>
        </p:blipFill>
        <p:spPr>
          <a:xfrm>
            <a:off x="184680" y="4504719"/>
            <a:ext cx="6032520" cy="596160"/>
          </a:xfrm>
          <a:prstGeom prst="rect">
            <a:avLst/>
          </a:prstGeom>
          <a:ln>
            <a:noFill/>
          </a:ln>
        </p:spPr>
      </p:pic>
      <p:sp>
        <p:nvSpPr>
          <p:cNvPr id="516" name="CustomShape 4"/>
          <p:cNvSpPr/>
          <p:nvPr/>
        </p:nvSpPr>
        <p:spPr>
          <a:xfrm>
            <a:off x="184680" y="2948746"/>
            <a:ext cx="91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V05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17" name="CustomShape 5"/>
          <p:cNvSpPr/>
          <p:nvPr/>
        </p:nvSpPr>
        <p:spPr>
          <a:xfrm>
            <a:off x="184680" y="1426320"/>
            <a:ext cx="7526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Number of variables with significant Wilcoxon test p-value 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18" name="CustomShape 6"/>
          <p:cNvSpPr/>
          <p:nvPr/>
        </p:nvSpPr>
        <p:spPr>
          <a:xfrm>
            <a:off x="184680" y="4169559"/>
            <a:ext cx="91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V09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519" name="Image 9"/>
          <p:cNvPicPr/>
          <p:nvPr/>
        </p:nvPicPr>
        <p:blipFill>
          <a:blip r:embed="rId4"/>
          <a:stretch/>
        </p:blipFill>
        <p:spPr>
          <a:xfrm>
            <a:off x="184680" y="5606078"/>
            <a:ext cx="6970680" cy="141480"/>
          </a:xfrm>
          <a:prstGeom prst="rect">
            <a:avLst/>
          </a:prstGeom>
          <a:ln>
            <a:noFill/>
          </a:ln>
        </p:spPr>
      </p:pic>
      <p:pic>
        <p:nvPicPr>
          <p:cNvPr id="520" name="Image 10"/>
          <p:cNvPicPr/>
          <p:nvPr/>
        </p:nvPicPr>
        <p:blipFill>
          <a:blip r:embed="rId5"/>
          <a:stretch/>
        </p:blipFill>
        <p:spPr>
          <a:xfrm>
            <a:off x="184680" y="6217520"/>
            <a:ext cx="6182280" cy="304560"/>
          </a:xfrm>
          <a:prstGeom prst="rect">
            <a:avLst/>
          </a:prstGeom>
          <a:ln>
            <a:noFill/>
          </a:ln>
        </p:spPr>
      </p:pic>
      <p:sp>
        <p:nvSpPr>
          <p:cNvPr id="521" name="CustomShape 7"/>
          <p:cNvSpPr/>
          <p:nvPr/>
        </p:nvSpPr>
        <p:spPr>
          <a:xfrm>
            <a:off x="184680" y="5171918"/>
            <a:ext cx="91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V17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22" name="CustomShape 8"/>
          <p:cNvSpPr/>
          <p:nvPr/>
        </p:nvSpPr>
        <p:spPr>
          <a:xfrm>
            <a:off x="184680" y="5870120"/>
            <a:ext cx="595080" cy="36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V29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184680" y="48600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4" name="CustomShape 2"/>
          <p:cNvSpPr/>
          <p:nvPr/>
        </p:nvSpPr>
        <p:spPr>
          <a:xfrm>
            <a:off x="184680" y="476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Results cytometry: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Univariate analysis</a:t>
            </a:r>
            <a:endParaRPr lang="fr-FR" sz="4000" b="0" strike="noStrike" spc="-1">
              <a:latin typeface="Arial"/>
            </a:endParaRPr>
          </a:p>
        </p:txBody>
      </p:sp>
      <p:graphicFrame>
        <p:nvGraphicFramePr>
          <p:cNvPr id="525" name="Table 3"/>
          <p:cNvGraphicFramePr/>
          <p:nvPr>
            <p:extLst>
              <p:ext uri="{D42A27DB-BD31-4B8C-83A1-F6EECF244321}">
                <p14:modId xmlns:p14="http://schemas.microsoft.com/office/powerpoint/2010/main" val="3001417523"/>
              </p:ext>
            </p:extLst>
          </p:nvPr>
        </p:nvGraphicFramePr>
        <p:xfrm>
          <a:off x="184680" y="1795680"/>
          <a:ext cx="7056000" cy="1183680"/>
        </p:xfrm>
        <a:graphic>
          <a:graphicData uri="http://schemas.openxmlformats.org/drawingml/2006/table">
            <a:tbl>
              <a:tblPr/>
              <a:tblGrid>
                <a:gridCol w="14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7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V5-V1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V09 -V01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V17-V01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V29-V01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 vs Placebo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53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6" name="CustomShape 4"/>
          <p:cNvSpPr/>
          <p:nvPr/>
        </p:nvSpPr>
        <p:spPr>
          <a:xfrm>
            <a:off x="184680" y="1426320"/>
            <a:ext cx="7526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Number of variables with significant Wilcoxon test p-value 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27" name="CustomShape 5"/>
          <p:cNvSpPr/>
          <p:nvPr/>
        </p:nvSpPr>
        <p:spPr>
          <a:xfrm>
            <a:off x="184680" y="3370501"/>
            <a:ext cx="5762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 common significant variables V5 – V1 -&gt; V9 – V1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528" name="Image 2"/>
          <p:cNvPicPr/>
          <p:nvPr/>
        </p:nvPicPr>
        <p:blipFill>
          <a:blip r:embed="rId2"/>
          <a:stretch/>
        </p:blipFill>
        <p:spPr>
          <a:xfrm>
            <a:off x="184680" y="3749581"/>
            <a:ext cx="8620920" cy="161640"/>
          </a:xfrm>
          <a:prstGeom prst="rect">
            <a:avLst/>
          </a:prstGeom>
          <a:ln>
            <a:noFill/>
          </a:ln>
        </p:spPr>
      </p:pic>
      <p:pic>
        <p:nvPicPr>
          <p:cNvPr id="529" name="Image 3"/>
          <p:cNvPicPr/>
          <p:nvPr/>
        </p:nvPicPr>
        <p:blipFill>
          <a:blip r:embed="rId3"/>
          <a:stretch/>
        </p:blipFill>
        <p:spPr>
          <a:xfrm>
            <a:off x="184680" y="4850065"/>
            <a:ext cx="7706520" cy="294840"/>
          </a:xfrm>
          <a:prstGeom prst="rect">
            <a:avLst/>
          </a:prstGeom>
          <a:ln>
            <a:noFill/>
          </a:ln>
        </p:spPr>
      </p:pic>
      <p:sp>
        <p:nvSpPr>
          <p:cNvPr id="530" name="CustomShape 6"/>
          <p:cNvSpPr/>
          <p:nvPr/>
        </p:nvSpPr>
        <p:spPr>
          <a:xfrm>
            <a:off x="184680" y="4480705"/>
            <a:ext cx="5762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 common significant variables V9 – V1 -&gt; V17 – V1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31" name="CustomShape 7"/>
          <p:cNvSpPr/>
          <p:nvPr/>
        </p:nvSpPr>
        <p:spPr>
          <a:xfrm>
            <a:off x="184680" y="5553535"/>
            <a:ext cx="5762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 common significant variables V5 – V1 -&gt; V17 – V1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532" name="Image 5"/>
          <p:cNvPicPr/>
          <p:nvPr/>
        </p:nvPicPr>
        <p:blipFill>
          <a:blip r:embed="rId4"/>
          <a:stretch/>
        </p:blipFill>
        <p:spPr>
          <a:xfrm>
            <a:off x="184680" y="5922895"/>
            <a:ext cx="2790720" cy="17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184680" y="48600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4" name="CustomShape 2"/>
          <p:cNvSpPr/>
          <p:nvPr/>
        </p:nvSpPr>
        <p:spPr>
          <a:xfrm>
            <a:off x="184680" y="476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Results cytometry: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Univariate analysis</a:t>
            </a:r>
            <a:endParaRPr lang="fr-FR" sz="4000" b="0" strike="noStrike" spc="-1">
              <a:latin typeface="Arial"/>
            </a:endParaRPr>
          </a:p>
        </p:txBody>
      </p:sp>
      <p:graphicFrame>
        <p:nvGraphicFramePr>
          <p:cNvPr id="535" name="Table 3"/>
          <p:cNvGraphicFramePr/>
          <p:nvPr/>
        </p:nvGraphicFramePr>
        <p:xfrm>
          <a:off x="184680" y="1795680"/>
          <a:ext cx="7056000" cy="1829160"/>
        </p:xfrm>
        <a:graphic>
          <a:graphicData uri="http://schemas.openxmlformats.org/drawingml/2006/table">
            <a:tbl>
              <a:tblPr/>
              <a:tblGrid>
                <a:gridCol w="14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7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V5-V1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V09 -V01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V17-V01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V29-V01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 vs Placebo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53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Rep vs Non Rep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6" name="CustomShape 4"/>
          <p:cNvSpPr/>
          <p:nvPr/>
        </p:nvSpPr>
        <p:spPr>
          <a:xfrm>
            <a:off x="184680" y="1426320"/>
            <a:ext cx="7526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Number of variables with significant Wilcoxon test p-value 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537" name="Image 11"/>
          <p:cNvPicPr/>
          <p:nvPr/>
        </p:nvPicPr>
        <p:blipFill>
          <a:blip r:embed="rId2"/>
          <a:srcRect b="2134"/>
          <a:stretch/>
        </p:blipFill>
        <p:spPr>
          <a:xfrm>
            <a:off x="0" y="1861200"/>
            <a:ext cx="4519080" cy="3390120"/>
          </a:xfrm>
          <a:prstGeom prst="rect">
            <a:avLst/>
          </a:prstGeom>
          <a:ln>
            <a:noFill/>
          </a:ln>
        </p:spPr>
      </p:pic>
      <p:pic>
        <p:nvPicPr>
          <p:cNvPr id="538" name="Image 12"/>
          <p:cNvPicPr/>
          <p:nvPr/>
        </p:nvPicPr>
        <p:blipFill>
          <a:blip r:embed="rId3"/>
          <a:srcRect b="1763"/>
          <a:stretch/>
        </p:blipFill>
        <p:spPr>
          <a:xfrm>
            <a:off x="4496760" y="1861200"/>
            <a:ext cx="4651200" cy="3490560"/>
          </a:xfrm>
          <a:prstGeom prst="rect">
            <a:avLst/>
          </a:prstGeom>
          <a:ln>
            <a:noFill/>
          </a:ln>
        </p:spPr>
      </p:pic>
      <p:sp>
        <p:nvSpPr>
          <p:cNvPr id="539" name="CustomShape 5"/>
          <p:cNvSpPr/>
          <p:nvPr/>
        </p:nvSpPr>
        <p:spPr>
          <a:xfrm>
            <a:off x="2399400" y="2332080"/>
            <a:ext cx="1383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V05 – V01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40" name="CustomShape 6"/>
          <p:cNvSpPr/>
          <p:nvPr/>
        </p:nvSpPr>
        <p:spPr>
          <a:xfrm>
            <a:off x="6916680" y="2340720"/>
            <a:ext cx="1383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V05 – V01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2926" y="5128010"/>
            <a:ext cx="968824" cy="246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61871" y="5251320"/>
            <a:ext cx="968824" cy="246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Image 540"/>
          <p:cNvPicPr/>
          <p:nvPr/>
        </p:nvPicPr>
        <p:blipFill>
          <a:blip r:embed="rId2"/>
          <a:stretch/>
        </p:blipFill>
        <p:spPr>
          <a:xfrm>
            <a:off x="4948200" y="1512000"/>
            <a:ext cx="4055040" cy="3960000"/>
          </a:xfrm>
          <a:prstGeom prst="rect">
            <a:avLst/>
          </a:prstGeom>
          <a:ln>
            <a:noFill/>
          </a:ln>
        </p:spPr>
      </p:pic>
      <p:pic>
        <p:nvPicPr>
          <p:cNvPr id="542" name="Image 541"/>
          <p:cNvPicPr/>
          <p:nvPr/>
        </p:nvPicPr>
        <p:blipFill>
          <a:blip r:embed="rId3"/>
          <a:stretch/>
        </p:blipFill>
        <p:spPr>
          <a:xfrm>
            <a:off x="432000" y="1620000"/>
            <a:ext cx="4556160" cy="3420000"/>
          </a:xfrm>
          <a:prstGeom prst="rect">
            <a:avLst/>
          </a:prstGeom>
          <a:ln>
            <a:noFill/>
          </a:ln>
        </p:spPr>
      </p:pic>
      <p:sp>
        <p:nvSpPr>
          <p:cNvPr id="543" name="TextShape 1"/>
          <p:cNvSpPr txBox="1"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Multivariate Analysis :</a:t>
            </a:r>
            <a:r>
              <a:t/>
            </a:r>
            <a:br/>
            <a:r>
              <a:rPr lang="en-US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PCA V01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CustomShape 2"/>
          <p:cNvSpPr/>
          <p:nvPr/>
        </p:nvSpPr>
        <p:spPr>
          <a:xfrm>
            <a:off x="88200" y="5671080"/>
            <a:ext cx="45421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Need to correct for country ?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545" name="CustomShape 3"/>
          <p:cNvSpPr/>
          <p:nvPr/>
        </p:nvSpPr>
        <p:spPr>
          <a:xfrm>
            <a:off x="5952240" y="4228200"/>
            <a:ext cx="28267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5 most correlated variables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546" name="CustomShape 4"/>
          <p:cNvSpPr/>
          <p:nvPr/>
        </p:nvSpPr>
        <p:spPr>
          <a:xfrm>
            <a:off x="4536000" y="1656000"/>
            <a:ext cx="58968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184680" y="41472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PCA IL2 vs. Placebo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(V05 – V01, cytometrie)</a:t>
            </a:r>
            <a:endParaRPr lang="fr-FR" sz="4000" b="0" strike="noStrike" spc="-1">
              <a:latin typeface="Arial"/>
            </a:endParaRPr>
          </a:p>
        </p:txBody>
      </p:sp>
      <p:pic>
        <p:nvPicPr>
          <p:cNvPr id="548" name="Image 2"/>
          <p:cNvPicPr/>
          <p:nvPr/>
        </p:nvPicPr>
        <p:blipFill>
          <a:blip r:embed="rId2"/>
          <a:stretch/>
        </p:blipFill>
        <p:spPr>
          <a:xfrm>
            <a:off x="0" y="1303920"/>
            <a:ext cx="5296680" cy="4039560"/>
          </a:xfrm>
          <a:prstGeom prst="rect">
            <a:avLst/>
          </a:prstGeom>
          <a:ln>
            <a:noFill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68" y="3882784"/>
            <a:ext cx="5385732" cy="2975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184680" y="49068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Outline 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1152000" y="1800000"/>
            <a:ext cx="6335280" cy="264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1- iMAP integrative analysis presentation</a:t>
            </a:r>
            <a:endParaRPr lang="fr-F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2- Preliminary results</a:t>
            </a:r>
            <a:endParaRPr lang="fr-F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	A. Data presentation</a:t>
            </a:r>
            <a:endParaRPr lang="fr-F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	B. Cytokines</a:t>
            </a:r>
            <a:endParaRPr lang="fr-F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	C. Cytometry</a:t>
            </a:r>
            <a:endParaRPr lang="fr-F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184680" y="41472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PLS-DA IL2 vs. Placebo (V05 – V01, cytometry)</a:t>
            </a:r>
            <a:endParaRPr lang="fr-FR" sz="4000" b="0" strike="noStrike" spc="-1">
              <a:latin typeface="Arial"/>
            </a:endParaRPr>
          </a:p>
        </p:txBody>
      </p:sp>
      <p:pic>
        <p:nvPicPr>
          <p:cNvPr id="552" name="Image 4"/>
          <p:cNvPicPr/>
          <p:nvPr/>
        </p:nvPicPr>
        <p:blipFill>
          <a:blip r:embed="rId2"/>
          <a:stretch/>
        </p:blipFill>
        <p:spPr>
          <a:xfrm>
            <a:off x="184680" y="1393200"/>
            <a:ext cx="5839200" cy="4172040"/>
          </a:xfrm>
          <a:prstGeom prst="rect">
            <a:avLst/>
          </a:prstGeom>
          <a:ln>
            <a:noFill/>
          </a:ln>
        </p:spPr>
      </p:pic>
      <p:pic>
        <p:nvPicPr>
          <p:cNvPr id="553" name="Image 5"/>
          <p:cNvPicPr/>
          <p:nvPr/>
        </p:nvPicPr>
        <p:blipFill>
          <a:blip r:embed="rId3"/>
          <a:stretch/>
        </p:blipFill>
        <p:spPr>
          <a:xfrm>
            <a:off x="4454640" y="3842280"/>
            <a:ext cx="4689000" cy="301536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75501" y="2810312"/>
            <a:ext cx="419449" cy="1342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9937" y="5318620"/>
            <a:ext cx="968824" cy="246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99739" y="4029240"/>
            <a:ext cx="573142" cy="246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184680" y="7426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Cytometry Synthesis</a:t>
            </a:r>
            <a:endParaRPr lang="fr-FR" sz="4000" b="0" strike="noStrike" spc="-1">
              <a:latin typeface="Arial"/>
            </a:endParaRPr>
          </a:p>
        </p:txBody>
      </p:sp>
      <p:graphicFrame>
        <p:nvGraphicFramePr>
          <p:cNvPr id="555" name="Table 2"/>
          <p:cNvGraphicFramePr/>
          <p:nvPr>
            <p:extLst>
              <p:ext uri="{D42A27DB-BD31-4B8C-83A1-F6EECF244321}">
                <p14:modId xmlns:p14="http://schemas.microsoft.com/office/powerpoint/2010/main" val="897778894"/>
              </p:ext>
            </p:extLst>
          </p:nvPr>
        </p:nvGraphicFramePr>
        <p:xfrm>
          <a:off x="184680" y="2130846"/>
          <a:ext cx="8263034" cy="2407597"/>
        </p:xfrm>
        <a:graphic>
          <a:graphicData uri="http://schemas.openxmlformats.org/drawingml/2006/table">
            <a:tbl>
              <a:tblPr/>
              <a:tblGrid>
                <a:gridCol w="2219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7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680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Expected</a:t>
                      </a:r>
                      <a:endParaRPr lang="fr-FR" sz="12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Observed</a:t>
                      </a:r>
                      <a:endParaRPr lang="fr-FR" sz="12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07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 action</a:t>
                      </a:r>
                      <a:endParaRPr lang="fr-FR" sz="12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i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↑ </a:t>
                      </a: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Treg (Foxp3+ cells);</a:t>
                      </a:r>
                      <a:endParaRPr lang="fr-FR" sz="12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2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i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↑ </a:t>
                      </a: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NK CD56bright</a:t>
                      </a:r>
                      <a:endParaRPr lang="fr-FR" sz="12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marL="171360" indent="-171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Most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significant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effect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at V05-V01 and V05</a:t>
                      </a:r>
                      <a:endParaRPr lang="fr-FR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200" b="0" strike="noStrike" spc="-1" dirty="0">
                        <a:latin typeface="Arial"/>
                      </a:endParaRPr>
                    </a:p>
                    <a:p>
                      <a:pPr marL="171360" indent="-171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Effect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seems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to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be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fading over time</a:t>
                      </a:r>
                      <a:endParaRPr lang="fr-FR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200" b="0" strike="noStrike" spc="-1" dirty="0">
                        <a:latin typeface="Arial"/>
                      </a:endParaRPr>
                    </a:p>
                    <a:p>
                      <a:pPr marL="171360" indent="-171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Many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significant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variables,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evolving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across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time</a:t>
                      </a:r>
                      <a:endParaRPr lang="fr-FR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To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be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confirmed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(Cross validation,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bootstrap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)</a:t>
                      </a:r>
                      <a:endParaRPr lang="fr-FR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2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184680" y="548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Next steps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557" name="CustomShape 2"/>
          <p:cNvSpPr/>
          <p:nvPr/>
        </p:nvSpPr>
        <p:spPr>
          <a:xfrm>
            <a:off x="1224000" y="2268000"/>
            <a:ext cx="5471640" cy="188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Responder vs. Non responder in IL2 group ?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Signature and validity ?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Links with clinical variables ?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Multiblock approaches (RGCCA) ?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What about non-linear methods ?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ustomShape 1"/>
          <p:cNvSpPr/>
          <p:nvPr/>
        </p:nvSpPr>
        <p:spPr>
          <a:xfrm>
            <a:off x="184680" y="48600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9" name="CustomShape 2"/>
          <p:cNvSpPr/>
          <p:nvPr/>
        </p:nvSpPr>
        <p:spPr>
          <a:xfrm>
            <a:off x="652680" y="3140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Thanks for your attention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fr-FR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184680" y="548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Multivariate Analysis: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PLS-DA V05</a:t>
            </a:r>
            <a:endParaRPr lang="fr-FR" sz="4000" b="0" strike="noStrike" spc="-1">
              <a:latin typeface="Arial"/>
            </a:endParaRPr>
          </a:p>
        </p:txBody>
      </p:sp>
      <p:pic>
        <p:nvPicPr>
          <p:cNvPr id="561" name="Image 6"/>
          <p:cNvPicPr/>
          <p:nvPr/>
        </p:nvPicPr>
        <p:blipFill>
          <a:blip r:embed="rId2"/>
          <a:stretch/>
        </p:blipFill>
        <p:spPr>
          <a:xfrm>
            <a:off x="266760" y="1453320"/>
            <a:ext cx="5680440" cy="4091760"/>
          </a:xfrm>
          <a:prstGeom prst="rect">
            <a:avLst/>
          </a:prstGeom>
          <a:ln>
            <a:noFill/>
          </a:ln>
        </p:spPr>
      </p:pic>
      <p:pic>
        <p:nvPicPr>
          <p:cNvPr id="562" name="Image 7"/>
          <p:cNvPicPr/>
          <p:nvPr/>
        </p:nvPicPr>
        <p:blipFill>
          <a:blip r:embed="rId3"/>
          <a:stretch/>
        </p:blipFill>
        <p:spPr>
          <a:xfrm>
            <a:off x="4760640" y="3967920"/>
            <a:ext cx="4383000" cy="2889720"/>
          </a:xfrm>
          <a:prstGeom prst="rect">
            <a:avLst/>
          </a:prstGeom>
          <a:ln>
            <a:noFill/>
          </a:ln>
        </p:spPr>
      </p:pic>
      <p:sp>
        <p:nvSpPr>
          <p:cNvPr id="563" name="CustomShape 2"/>
          <p:cNvSpPr/>
          <p:nvPr/>
        </p:nvSpPr>
        <p:spPr>
          <a:xfrm>
            <a:off x="672480" y="2210760"/>
            <a:ext cx="410760" cy="352080"/>
          </a:xfrm>
          <a:prstGeom prst="ellipse">
            <a:avLst/>
          </a:prstGeom>
          <a:noFill/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Image 3"/>
          <p:cNvPicPr/>
          <p:nvPr/>
        </p:nvPicPr>
        <p:blipFill>
          <a:blip r:embed="rId2"/>
          <a:stretch/>
        </p:blipFill>
        <p:spPr>
          <a:xfrm>
            <a:off x="-172080" y="1409400"/>
            <a:ext cx="3338640" cy="2516040"/>
          </a:xfrm>
          <a:prstGeom prst="rect">
            <a:avLst/>
          </a:prstGeom>
          <a:ln>
            <a:noFill/>
          </a:ln>
        </p:spPr>
      </p:pic>
      <p:pic>
        <p:nvPicPr>
          <p:cNvPr id="565" name="Image 4"/>
          <p:cNvPicPr/>
          <p:nvPr/>
        </p:nvPicPr>
        <p:blipFill>
          <a:blip r:embed="rId3"/>
          <a:stretch/>
        </p:blipFill>
        <p:spPr>
          <a:xfrm>
            <a:off x="3167280" y="1421280"/>
            <a:ext cx="3366000" cy="2536560"/>
          </a:xfrm>
          <a:prstGeom prst="rect">
            <a:avLst/>
          </a:prstGeom>
          <a:ln>
            <a:noFill/>
          </a:ln>
        </p:spPr>
      </p:pic>
      <p:pic>
        <p:nvPicPr>
          <p:cNvPr id="566" name="Image 5"/>
          <p:cNvPicPr/>
          <p:nvPr/>
        </p:nvPicPr>
        <p:blipFill>
          <a:blip r:embed="rId4"/>
          <a:stretch/>
        </p:blipFill>
        <p:spPr>
          <a:xfrm>
            <a:off x="-172440" y="3926160"/>
            <a:ext cx="3338640" cy="2516040"/>
          </a:xfrm>
          <a:prstGeom prst="rect">
            <a:avLst/>
          </a:prstGeom>
          <a:ln>
            <a:noFill/>
          </a:ln>
        </p:spPr>
      </p:pic>
      <p:pic>
        <p:nvPicPr>
          <p:cNvPr id="567" name="Image 6"/>
          <p:cNvPicPr/>
          <p:nvPr/>
        </p:nvPicPr>
        <p:blipFill>
          <a:blip r:embed="rId5"/>
          <a:stretch/>
        </p:blipFill>
        <p:spPr>
          <a:xfrm>
            <a:off x="3195720" y="3926160"/>
            <a:ext cx="3338640" cy="2516040"/>
          </a:xfrm>
          <a:prstGeom prst="rect">
            <a:avLst/>
          </a:prstGeom>
          <a:ln>
            <a:noFill/>
          </a:ln>
        </p:spPr>
      </p:pic>
      <p:pic>
        <p:nvPicPr>
          <p:cNvPr id="568" name="Image 7"/>
          <p:cNvPicPr/>
          <p:nvPr/>
        </p:nvPicPr>
        <p:blipFill>
          <a:blip r:embed="rId6"/>
          <a:stretch/>
        </p:blipFill>
        <p:spPr>
          <a:xfrm>
            <a:off x="6551280" y="3926160"/>
            <a:ext cx="3338640" cy="2516040"/>
          </a:xfrm>
          <a:prstGeom prst="rect">
            <a:avLst/>
          </a:prstGeom>
          <a:ln>
            <a:noFill/>
          </a:ln>
        </p:spPr>
      </p:pic>
      <p:sp>
        <p:nvSpPr>
          <p:cNvPr id="569" name="CustomShape 1"/>
          <p:cNvSpPr/>
          <p:nvPr/>
        </p:nvSpPr>
        <p:spPr>
          <a:xfrm>
            <a:off x="1447560" y="2482920"/>
            <a:ext cx="58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V01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70" name="CustomShape 2"/>
          <p:cNvSpPr/>
          <p:nvPr/>
        </p:nvSpPr>
        <p:spPr>
          <a:xfrm>
            <a:off x="5125680" y="4370040"/>
            <a:ext cx="58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V29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5020200" y="2493360"/>
            <a:ext cx="58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V05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72" name="CustomShape 4"/>
          <p:cNvSpPr/>
          <p:nvPr/>
        </p:nvSpPr>
        <p:spPr>
          <a:xfrm>
            <a:off x="7175520" y="4370040"/>
            <a:ext cx="58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V30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73" name="CustomShape 5"/>
          <p:cNvSpPr/>
          <p:nvPr/>
        </p:nvSpPr>
        <p:spPr>
          <a:xfrm>
            <a:off x="8399880" y="2482920"/>
            <a:ext cx="58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V17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574" name="Image 13"/>
          <p:cNvPicPr/>
          <p:nvPr/>
        </p:nvPicPr>
        <p:blipFill>
          <a:blip r:embed="rId7"/>
          <a:stretch/>
        </p:blipFill>
        <p:spPr>
          <a:xfrm>
            <a:off x="6534000" y="1409400"/>
            <a:ext cx="3338640" cy="2516040"/>
          </a:xfrm>
          <a:prstGeom prst="rect">
            <a:avLst/>
          </a:prstGeom>
          <a:ln>
            <a:noFill/>
          </a:ln>
        </p:spPr>
      </p:pic>
      <p:sp>
        <p:nvSpPr>
          <p:cNvPr id="575" name="CustomShape 6"/>
          <p:cNvSpPr/>
          <p:nvPr/>
        </p:nvSpPr>
        <p:spPr>
          <a:xfrm>
            <a:off x="7175520" y="2482200"/>
            <a:ext cx="58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V09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76" name="CustomShape 7"/>
          <p:cNvSpPr/>
          <p:nvPr/>
        </p:nvSpPr>
        <p:spPr>
          <a:xfrm>
            <a:off x="1702800" y="4370040"/>
            <a:ext cx="58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V17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77" name="CustomShape 8"/>
          <p:cNvSpPr/>
          <p:nvPr/>
        </p:nvSpPr>
        <p:spPr>
          <a:xfrm>
            <a:off x="209880" y="427680"/>
            <a:ext cx="1233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PCA Cytokine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Image 3"/>
          <p:cNvPicPr/>
          <p:nvPr/>
        </p:nvPicPr>
        <p:blipFill>
          <a:blip r:embed="rId2"/>
          <a:stretch/>
        </p:blipFill>
        <p:spPr>
          <a:xfrm>
            <a:off x="609480" y="1284840"/>
            <a:ext cx="1771920" cy="1335240"/>
          </a:xfrm>
          <a:prstGeom prst="rect">
            <a:avLst/>
          </a:prstGeom>
          <a:ln>
            <a:noFill/>
          </a:ln>
        </p:spPr>
      </p:pic>
      <p:pic>
        <p:nvPicPr>
          <p:cNvPr id="579" name="Image 4"/>
          <p:cNvPicPr/>
          <p:nvPr/>
        </p:nvPicPr>
        <p:blipFill>
          <a:blip r:embed="rId3"/>
          <a:stretch/>
        </p:blipFill>
        <p:spPr>
          <a:xfrm>
            <a:off x="3105000" y="1123200"/>
            <a:ext cx="3664080" cy="2761200"/>
          </a:xfrm>
          <a:prstGeom prst="rect">
            <a:avLst/>
          </a:prstGeom>
          <a:ln>
            <a:noFill/>
          </a:ln>
        </p:spPr>
      </p:pic>
      <p:pic>
        <p:nvPicPr>
          <p:cNvPr id="580" name="Image 5"/>
          <p:cNvPicPr/>
          <p:nvPr/>
        </p:nvPicPr>
        <p:blipFill>
          <a:blip r:embed="rId4"/>
          <a:stretch/>
        </p:blipFill>
        <p:spPr>
          <a:xfrm>
            <a:off x="6211440" y="1533240"/>
            <a:ext cx="2295000" cy="1729440"/>
          </a:xfrm>
          <a:prstGeom prst="rect">
            <a:avLst/>
          </a:prstGeom>
          <a:ln>
            <a:noFill/>
          </a:ln>
        </p:spPr>
      </p:pic>
      <p:pic>
        <p:nvPicPr>
          <p:cNvPr id="581" name="Image 6"/>
          <p:cNvPicPr/>
          <p:nvPr/>
        </p:nvPicPr>
        <p:blipFill>
          <a:blip r:embed="rId5"/>
          <a:stretch/>
        </p:blipFill>
        <p:spPr>
          <a:xfrm>
            <a:off x="-113760" y="3563280"/>
            <a:ext cx="3741840" cy="2819880"/>
          </a:xfrm>
          <a:prstGeom prst="rect">
            <a:avLst/>
          </a:prstGeom>
          <a:ln>
            <a:noFill/>
          </a:ln>
        </p:spPr>
      </p:pic>
      <p:pic>
        <p:nvPicPr>
          <p:cNvPr id="582" name="Image 7"/>
          <p:cNvPicPr/>
          <p:nvPr/>
        </p:nvPicPr>
        <p:blipFill>
          <a:blip r:embed="rId6"/>
          <a:stretch/>
        </p:blipFill>
        <p:spPr>
          <a:xfrm>
            <a:off x="6211440" y="3885480"/>
            <a:ext cx="2502360" cy="1885680"/>
          </a:xfrm>
          <a:prstGeom prst="rect">
            <a:avLst/>
          </a:prstGeom>
          <a:ln>
            <a:noFill/>
          </a:ln>
        </p:spPr>
      </p:pic>
      <p:sp>
        <p:nvSpPr>
          <p:cNvPr id="583" name="CustomShape 1"/>
          <p:cNvSpPr/>
          <p:nvPr/>
        </p:nvSpPr>
        <p:spPr>
          <a:xfrm>
            <a:off x="1048680" y="385920"/>
            <a:ext cx="2851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010-001-032 is min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IL 2 response V05</a:t>
            </a:r>
            <a:endParaRPr lang="fr-FR" sz="4400" b="0" strike="noStrike" spc="-1">
              <a:latin typeface="Arial"/>
            </a:endParaRPr>
          </a:p>
        </p:txBody>
      </p:sp>
      <p:pic>
        <p:nvPicPr>
          <p:cNvPr id="585" name="Image 4"/>
          <p:cNvPicPr/>
          <p:nvPr/>
        </p:nvPicPr>
        <p:blipFill>
          <a:blip r:embed="rId2"/>
          <a:stretch/>
        </p:blipFill>
        <p:spPr>
          <a:xfrm>
            <a:off x="6307200" y="3665880"/>
            <a:ext cx="2940480" cy="2215800"/>
          </a:xfrm>
          <a:prstGeom prst="rect">
            <a:avLst/>
          </a:prstGeom>
          <a:ln>
            <a:noFill/>
          </a:ln>
        </p:spPr>
      </p:pic>
      <p:pic>
        <p:nvPicPr>
          <p:cNvPr id="586" name="Image 5"/>
          <p:cNvPicPr/>
          <p:nvPr/>
        </p:nvPicPr>
        <p:blipFill>
          <a:blip r:embed="rId3"/>
          <a:stretch/>
        </p:blipFill>
        <p:spPr>
          <a:xfrm>
            <a:off x="4875480" y="1273320"/>
            <a:ext cx="2862720" cy="2157120"/>
          </a:xfrm>
          <a:prstGeom prst="rect">
            <a:avLst/>
          </a:prstGeom>
          <a:ln>
            <a:noFill/>
          </a:ln>
        </p:spPr>
      </p:pic>
      <p:pic>
        <p:nvPicPr>
          <p:cNvPr id="587" name="Image 6"/>
          <p:cNvPicPr/>
          <p:nvPr/>
        </p:nvPicPr>
        <p:blipFill>
          <a:blip r:embed="rId4"/>
          <a:stretch/>
        </p:blipFill>
        <p:spPr>
          <a:xfrm>
            <a:off x="557280" y="1418400"/>
            <a:ext cx="2806920" cy="2115360"/>
          </a:xfrm>
          <a:prstGeom prst="rect">
            <a:avLst/>
          </a:prstGeom>
          <a:ln>
            <a:noFill/>
          </a:ln>
        </p:spPr>
      </p:pic>
      <p:pic>
        <p:nvPicPr>
          <p:cNvPr id="588" name="Image 7"/>
          <p:cNvPicPr/>
          <p:nvPr/>
        </p:nvPicPr>
        <p:blipFill>
          <a:blip r:embed="rId5"/>
          <a:stretch/>
        </p:blipFill>
        <p:spPr>
          <a:xfrm>
            <a:off x="0" y="3830040"/>
            <a:ext cx="3096360" cy="2333520"/>
          </a:xfrm>
          <a:prstGeom prst="rect">
            <a:avLst/>
          </a:prstGeom>
          <a:ln>
            <a:noFill/>
          </a:ln>
        </p:spPr>
      </p:pic>
      <p:pic>
        <p:nvPicPr>
          <p:cNvPr id="589" name="Image 8"/>
          <p:cNvPicPr/>
          <p:nvPr/>
        </p:nvPicPr>
        <p:blipFill>
          <a:blip r:embed="rId6"/>
          <a:stretch/>
        </p:blipFill>
        <p:spPr>
          <a:xfrm>
            <a:off x="3364920" y="4015080"/>
            <a:ext cx="2604600" cy="1962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IL 2 Response V09</a:t>
            </a:r>
            <a:endParaRPr lang="fr-FR" sz="4400" b="0" strike="noStrike" spc="-1">
              <a:latin typeface="Arial"/>
            </a:endParaRPr>
          </a:p>
        </p:txBody>
      </p:sp>
      <p:pic>
        <p:nvPicPr>
          <p:cNvPr id="591" name="Image 3"/>
          <p:cNvPicPr/>
          <p:nvPr/>
        </p:nvPicPr>
        <p:blipFill>
          <a:blip r:embed="rId2"/>
          <a:stretch/>
        </p:blipFill>
        <p:spPr>
          <a:xfrm>
            <a:off x="196560" y="1298160"/>
            <a:ext cx="6380280" cy="4808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IL 2 Response PCA V05 – V01</a:t>
            </a:r>
            <a:endParaRPr lang="fr-FR" sz="4400" b="0" strike="noStrike" spc="-1">
              <a:latin typeface="Arial"/>
            </a:endParaRPr>
          </a:p>
        </p:txBody>
      </p:sp>
      <p:pic>
        <p:nvPicPr>
          <p:cNvPr id="593" name="Image 3"/>
          <p:cNvPicPr/>
          <p:nvPr/>
        </p:nvPicPr>
        <p:blipFill>
          <a:blip r:embed="rId2"/>
          <a:stretch/>
        </p:blipFill>
        <p:spPr>
          <a:xfrm>
            <a:off x="-1283400" y="1191240"/>
            <a:ext cx="2323440" cy="1685880"/>
          </a:xfrm>
          <a:prstGeom prst="rect">
            <a:avLst/>
          </a:prstGeom>
          <a:ln>
            <a:noFill/>
          </a:ln>
        </p:spPr>
      </p:pic>
      <p:pic>
        <p:nvPicPr>
          <p:cNvPr id="594" name="Image 4"/>
          <p:cNvPicPr/>
          <p:nvPr/>
        </p:nvPicPr>
        <p:blipFill>
          <a:blip r:embed="rId3"/>
          <a:stretch/>
        </p:blipFill>
        <p:spPr>
          <a:xfrm>
            <a:off x="-1181160" y="3018960"/>
            <a:ext cx="2361600" cy="1779840"/>
          </a:xfrm>
          <a:prstGeom prst="rect">
            <a:avLst/>
          </a:prstGeom>
          <a:ln>
            <a:noFill/>
          </a:ln>
        </p:spPr>
      </p:pic>
      <p:pic>
        <p:nvPicPr>
          <p:cNvPr id="595" name="Image 5"/>
          <p:cNvPicPr/>
          <p:nvPr/>
        </p:nvPicPr>
        <p:blipFill>
          <a:blip r:embed="rId4"/>
          <a:stretch/>
        </p:blipFill>
        <p:spPr>
          <a:xfrm>
            <a:off x="1784160" y="1310760"/>
            <a:ext cx="2377440" cy="1791720"/>
          </a:xfrm>
          <a:prstGeom prst="rect">
            <a:avLst/>
          </a:prstGeom>
          <a:ln>
            <a:noFill/>
          </a:ln>
        </p:spPr>
      </p:pic>
      <p:pic>
        <p:nvPicPr>
          <p:cNvPr id="596" name="Image 6"/>
          <p:cNvPicPr/>
          <p:nvPr/>
        </p:nvPicPr>
        <p:blipFill>
          <a:blip r:embed="rId5"/>
          <a:stretch/>
        </p:blipFill>
        <p:spPr>
          <a:xfrm>
            <a:off x="1299960" y="3200400"/>
            <a:ext cx="3034800" cy="2287080"/>
          </a:xfrm>
          <a:prstGeom prst="rect">
            <a:avLst/>
          </a:prstGeom>
          <a:ln>
            <a:noFill/>
          </a:ln>
        </p:spPr>
      </p:pic>
      <p:pic>
        <p:nvPicPr>
          <p:cNvPr id="597" name="Image 7"/>
          <p:cNvPicPr/>
          <p:nvPr/>
        </p:nvPicPr>
        <p:blipFill>
          <a:blip r:embed="rId6"/>
          <a:stretch/>
        </p:blipFill>
        <p:spPr>
          <a:xfrm>
            <a:off x="4765320" y="1036080"/>
            <a:ext cx="2584440" cy="1947600"/>
          </a:xfrm>
          <a:prstGeom prst="rect">
            <a:avLst/>
          </a:prstGeom>
          <a:ln>
            <a:noFill/>
          </a:ln>
        </p:spPr>
      </p:pic>
      <p:pic>
        <p:nvPicPr>
          <p:cNvPr id="598" name="Image 8"/>
          <p:cNvPicPr/>
          <p:nvPr/>
        </p:nvPicPr>
        <p:blipFill>
          <a:blip r:embed="rId7"/>
          <a:stretch/>
        </p:blipFill>
        <p:spPr>
          <a:xfrm>
            <a:off x="4765320" y="3402000"/>
            <a:ext cx="2239200" cy="1687320"/>
          </a:xfrm>
          <a:prstGeom prst="rect">
            <a:avLst/>
          </a:prstGeom>
          <a:ln>
            <a:noFill/>
          </a:ln>
        </p:spPr>
      </p:pic>
      <p:pic>
        <p:nvPicPr>
          <p:cNvPr id="599" name="Image 9"/>
          <p:cNvPicPr/>
          <p:nvPr/>
        </p:nvPicPr>
        <p:blipFill>
          <a:blip r:embed="rId8"/>
          <a:stretch/>
        </p:blipFill>
        <p:spPr>
          <a:xfrm>
            <a:off x="7671960" y="985680"/>
            <a:ext cx="2938320" cy="2214360"/>
          </a:xfrm>
          <a:prstGeom prst="rect">
            <a:avLst/>
          </a:prstGeom>
          <a:ln>
            <a:noFill/>
          </a:ln>
        </p:spPr>
      </p:pic>
      <p:pic>
        <p:nvPicPr>
          <p:cNvPr id="600" name="Image 10"/>
          <p:cNvPicPr/>
          <p:nvPr/>
        </p:nvPicPr>
        <p:blipFill>
          <a:blip r:embed="rId9"/>
          <a:stretch/>
        </p:blipFill>
        <p:spPr>
          <a:xfrm>
            <a:off x="7628040" y="3261960"/>
            <a:ext cx="2982240" cy="224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1296000" y="2635560"/>
            <a:ext cx="7272000" cy="71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1. iMAP integrative analysis presentation</a:t>
            </a:r>
            <a:endParaRPr lang="fr-FR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IL 2 Response V5- V1</a:t>
            </a:r>
            <a:endParaRPr lang="fr-FR" sz="4400" b="0" strike="noStrike" spc="-1">
              <a:latin typeface="Arial"/>
            </a:endParaRPr>
          </a:p>
        </p:txBody>
      </p:sp>
      <p:pic>
        <p:nvPicPr>
          <p:cNvPr id="602" name="Image 3"/>
          <p:cNvPicPr/>
          <p:nvPr/>
        </p:nvPicPr>
        <p:blipFill>
          <a:blip r:embed="rId2"/>
          <a:stretch/>
        </p:blipFill>
        <p:spPr>
          <a:xfrm>
            <a:off x="272160" y="1306800"/>
            <a:ext cx="1905480" cy="1435680"/>
          </a:xfrm>
          <a:prstGeom prst="rect">
            <a:avLst/>
          </a:prstGeom>
          <a:ln>
            <a:noFill/>
          </a:ln>
        </p:spPr>
      </p:pic>
      <p:pic>
        <p:nvPicPr>
          <p:cNvPr id="603" name="Image 4"/>
          <p:cNvPicPr/>
          <p:nvPr/>
        </p:nvPicPr>
        <p:blipFill>
          <a:blip r:embed="rId3"/>
          <a:stretch/>
        </p:blipFill>
        <p:spPr>
          <a:xfrm>
            <a:off x="3610800" y="1164240"/>
            <a:ext cx="2283840" cy="1721160"/>
          </a:xfrm>
          <a:prstGeom prst="rect">
            <a:avLst/>
          </a:prstGeom>
          <a:ln>
            <a:noFill/>
          </a:ln>
        </p:spPr>
      </p:pic>
      <p:pic>
        <p:nvPicPr>
          <p:cNvPr id="604" name="Image 5"/>
          <p:cNvPicPr/>
          <p:nvPr/>
        </p:nvPicPr>
        <p:blipFill>
          <a:blip r:embed="rId4"/>
          <a:stretch/>
        </p:blipFill>
        <p:spPr>
          <a:xfrm>
            <a:off x="6505200" y="1235520"/>
            <a:ext cx="2094480" cy="1578240"/>
          </a:xfrm>
          <a:prstGeom prst="rect">
            <a:avLst/>
          </a:prstGeom>
          <a:ln>
            <a:noFill/>
          </a:ln>
        </p:spPr>
      </p:pic>
      <p:pic>
        <p:nvPicPr>
          <p:cNvPr id="605" name="Image 6"/>
          <p:cNvPicPr/>
          <p:nvPr/>
        </p:nvPicPr>
        <p:blipFill>
          <a:blip r:embed="rId5"/>
          <a:stretch/>
        </p:blipFill>
        <p:spPr>
          <a:xfrm>
            <a:off x="272160" y="3219480"/>
            <a:ext cx="2528640" cy="1905480"/>
          </a:xfrm>
          <a:prstGeom prst="rect">
            <a:avLst/>
          </a:prstGeom>
          <a:ln>
            <a:noFill/>
          </a:ln>
        </p:spPr>
      </p:pic>
      <p:pic>
        <p:nvPicPr>
          <p:cNvPr id="606" name="Image 7"/>
          <p:cNvPicPr/>
          <p:nvPr/>
        </p:nvPicPr>
        <p:blipFill>
          <a:blip r:embed="rId6"/>
          <a:stretch/>
        </p:blipFill>
        <p:spPr>
          <a:xfrm>
            <a:off x="3650040" y="3219480"/>
            <a:ext cx="2205720" cy="1662120"/>
          </a:xfrm>
          <a:prstGeom prst="rect">
            <a:avLst/>
          </a:prstGeom>
          <a:ln>
            <a:noFill/>
          </a:ln>
        </p:spPr>
      </p:pic>
      <p:pic>
        <p:nvPicPr>
          <p:cNvPr id="607" name="Image 8"/>
          <p:cNvPicPr/>
          <p:nvPr/>
        </p:nvPicPr>
        <p:blipFill>
          <a:blip r:embed="rId7"/>
          <a:stretch/>
        </p:blipFill>
        <p:spPr>
          <a:xfrm>
            <a:off x="6563880" y="3118680"/>
            <a:ext cx="2411640" cy="1817280"/>
          </a:xfrm>
          <a:prstGeom prst="rect">
            <a:avLst/>
          </a:prstGeom>
          <a:ln>
            <a:noFill/>
          </a:ln>
        </p:spPr>
      </p:pic>
      <p:pic>
        <p:nvPicPr>
          <p:cNvPr id="608" name="Image 9"/>
          <p:cNvPicPr/>
          <p:nvPr/>
        </p:nvPicPr>
        <p:blipFill>
          <a:blip r:embed="rId8"/>
          <a:stretch/>
        </p:blipFill>
        <p:spPr>
          <a:xfrm>
            <a:off x="387720" y="5281920"/>
            <a:ext cx="2297520" cy="1731240"/>
          </a:xfrm>
          <a:prstGeom prst="rect">
            <a:avLst/>
          </a:prstGeom>
          <a:ln>
            <a:noFill/>
          </a:ln>
        </p:spPr>
      </p:pic>
      <p:pic>
        <p:nvPicPr>
          <p:cNvPr id="609" name="Image 10"/>
          <p:cNvPicPr/>
          <p:nvPr/>
        </p:nvPicPr>
        <p:blipFill>
          <a:blip r:embed="rId9"/>
          <a:stretch/>
        </p:blipFill>
        <p:spPr>
          <a:xfrm>
            <a:off x="3306960" y="5194800"/>
            <a:ext cx="2528640" cy="1905480"/>
          </a:xfrm>
          <a:prstGeom prst="rect">
            <a:avLst/>
          </a:prstGeom>
          <a:ln>
            <a:noFill/>
          </a:ln>
        </p:spPr>
      </p:pic>
      <p:pic>
        <p:nvPicPr>
          <p:cNvPr id="610" name="Image 11"/>
          <p:cNvPicPr/>
          <p:nvPr/>
        </p:nvPicPr>
        <p:blipFill>
          <a:blip r:embed="rId10"/>
          <a:stretch/>
        </p:blipFill>
        <p:spPr>
          <a:xfrm>
            <a:off x="6517080" y="5482800"/>
            <a:ext cx="1764720" cy="132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IL 2 Response V9- V1</a:t>
            </a:r>
            <a:endParaRPr lang="fr-FR" sz="4400" b="0" strike="noStrike" spc="-1">
              <a:latin typeface="Arial"/>
            </a:endParaRPr>
          </a:p>
        </p:txBody>
      </p:sp>
      <p:pic>
        <p:nvPicPr>
          <p:cNvPr id="612" name="Image 3"/>
          <p:cNvPicPr/>
          <p:nvPr/>
        </p:nvPicPr>
        <p:blipFill>
          <a:blip r:embed="rId2"/>
          <a:stretch/>
        </p:blipFill>
        <p:spPr>
          <a:xfrm>
            <a:off x="92160" y="1206000"/>
            <a:ext cx="7189920" cy="541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4" name="Image 3"/>
          <p:cNvPicPr/>
          <p:nvPr/>
        </p:nvPicPr>
        <p:blipFill>
          <a:blip r:embed="rId2"/>
          <a:stretch/>
        </p:blipFill>
        <p:spPr>
          <a:xfrm>
            <a:off x="-992880" y="189720"/>
            <a:ext cx="5259960" cy="2456640"/>
          </a:xfrm>
          <a:prstGeom prst="rect">
            <a:avLst/>
          </a:prstGeom>
          <a:ln>
            <a:noFill/>
          </a:ln>
        </p:spPr>
      </p:pic>
      <p:pic>
        <p:nvPicPr>
          <p:cNvPr id="615" name="Image 4"/>
          <p:cNvPicPr/>
          <p:nvPr/>
        </p:nvPicPr>
        <p:blipFill>
          <a:blip r:embed="rId3"/>
          <a:stretch/>
        </p:blipFill>
        <p:spPr>
          <a:xfrm>
            <a:off x="4434120" y="271440"/>
            <a:ext cx="5324400" cy="2486520"/>
          </a:xfrm>
          <a:prstGeom prst="rect">
            <a:avLst/>
          </a:prstGeom>
          <a:ln>
            <a:noFill/>
          </a:ln>
        </p:spPr>
      </p:pic>
      <p:pic>
        <p:nvPicPr>
          <p:cNvPr id="616" name="Image 5"/>
          <p:cNvPicPr/>
          <p:nvPr/>
        </p:nvPicPr>
        <p:blipFill>
          <a:blip r:embed="rId4"/>
          <a:stretch/>
        </p:blipFill>
        <p:spPr>
          <a:xfrm>
            <a:off x="4434120" y="3004560"/>
            <a:ext cx="4841280" cy="2260800"/>
          </a:xfrm>
          <a:prstGeom prst="rect">
            <a:avLst/>
          </a:prstGeom>
          <a:ln>
            <a:noFill/>
          </a:ln>
        </p:spPr>
      </p:pic>
      <p:pic>
        <p:nvPicPr>
          <p:cNvPr id="617" name="Image 6"/>
          <p:cNvPicPr/>
          <p:nvPr/>
        </p:nvPicPr>
        <p:blipFill>
          <a:blip r:embed="rId5"/>
          <a:stretch/>
        </p:blipFill>
        <p:spPr>
          <a:xfrm>
            <a:off x="-797040" y="2991960"/>
            <a:ext cx="4868280" cy="2273400"/>
          </a:xfrm>
          <a:prstGeom prst="rect">
            <a:avLst/>
          </a:prstGeom>
          <a:ln>
            <a:noFill/>
          </a:ln>
        </p:spPr>
      </p:pic>
      <p:pic>
        <p:nvPicPr>
          <p:cNvPr id="618" name="Image 7"/>
          <p:cNvPicPr/>
          <p:nvPr/>
        </p:nvPicPr>
        <p:blipFill>
          <a:blip r:embed="rId6"/>
          <a:stretch/>
        </p:blipFill>
        <p:spPr>
          <a:xfrm>
            <a:off x="1104840" y="5833440"/>
            <a:ext cx="6045480" cy="2823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extShape 1"/>
          <p:cNvSpPr txBox="1"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IL 2 Response Cytometry per visit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0" name="Image 3"/>
          <p:cNvPicPr/>
          <p:nvPr/>
        </p:nvPicPr>
        <p:blipFill>
          <a:blip r:embed="rId2"/>
          <a:stretch/>
        </p:blipFill>
        <p:spPr>
          <a:xfrm>
            <a:off x="619200" y="1527480"/>
            <a:ext cx="7754040" cy="866520"/>
          </a:xfrm>
          <a:prstGeom prst="rect">
            <a:avLst/>
          </a:prstGeom>
          <a:ln>
            <a:noFill/>
          </a:ln>
        </p:spPr>
      </p:pic>
      <p:pic>
        <p:nvPicPr>
          <p:cNvPr id="621" name="Image 4"/>
          <p:cNvPicPr/>
          <p:nvPr/>
        </p:nvPicPr>
        <p:blipFill>
          <a:blip r:embed="rId3"/>
          <a:stretch/>
        </p:blipFill>
        <p:spPr>
          <a:xfrm>
            <a:off x="4914000" y="2554200"/>
            <a:ext cx="1718280" cy="1308960"/>
          </a:xfrm>
          <a:prstGeom prst="rect">
            <a:avLst/>
          </a:prstGeom>
          <a:ln>
            <a:noFill/>
          </a:ln>
        </p:spPr>
      </p:pic>
      <p:pic>
        <p:nvPicPr>
          <p:cNvPr id="622" name="Image 5"/>
          <p:cNvPicPr/>
          <p:nvPr/>
        </p:nvPicPr>
        <p:blipFill>
          <a:blip r:embed="rId4"/>
          <a:stretch/>
        </p:blipFill>
        <p:spPr>
          <a:xfrm>
            <a:off x="0" y="2381760"/>
            <a:ext cx="2041200" cy="1581120"/>
          </a:xfrm>
          <a:prstGeom prst="rect">
            <a:avLst/>
          </a:prstGeom>
          <a:ln>
            <a:noFill/>
          </a:ln>
        </p:spPr>
      </p:pic>
      <p:pic>
        <p:nvPicPr>
          <p:cNvPr id="623" name="Image 6"/>
          <p:cNvPicPr/>
          <p:nvPr/>
        </p:nvPicPr>
        <p:blipFill>
          <a:blip r:embed="rId5"/>
          <a:stretch/>
        </p:blipFill>
        <p:spPr>
          <a:xfrm>
            <a:off x="7016040" y="2379600"/>
            <a:ext cx="1976760" cy="1483920"/>
          </a:xfrm>
          <a:prstGeom prst="rect">
            <a:avLst/>
          </a:prstGeom>
          <a:ln>
            <a:noFill/>
          </a:ln>
        </p:spPr>
      </p:pic>
      <p:pic>
        <p:nvPicPr>
          <p:cNvPr id="624" name="Image 7"/>
          <p:cNvPicPr/>
          <p:nvPr/>
        </p:nvPicPr>
        <p:blipFill>
          <a:blip r:embed="rId6"/>
          <a:stretch/>
        </p:blipFill>
        <p:spPr>
          <a:xfrm>
            <a:off x="2526120" y="2503800"/>
            <a:ext cx="1852560" cy="1410120"/>
          </a:xfrm>
          <a:prstGeom prst="rect">
            <a:avLst/>
          </a:prstGeom>
          <a:ln>
            <a:noFill/>
          </a:ln>
        </p:spPr>
      </p:pic>
      <p:pic>
        <p:nvPicPr>
          <p:cNvPr id="625" name="Image 8"/>
          <p:cNvPicPr/>
          <p:nvPr/>
        </p:nvPicPr>
        <p:blipFill>
          <a:blip r:embed="rId7"/>
          <a:stretch/>
        </p:blipFill>
        <p:spPr>
          <a:xfrm>
            <a:off x="1216440" y="4101120"/>
            <a:ext cx="6325200" cy="609480"/>
          </a:xfrm>
          <a:prstGeom prst="rect">
            <a:avLst/>
          </a:prstGeom>
          <a:ln>
            <a:noFill/>
          </a:ln>
        </p:spPr>
      </p:pic>
      <p:pic>
        <p:nvPicPr>
          <p:cNvPr id="626" name="Image 9"/>
          <p:cNvPicPr/>
          <p:nvPr/>
        </p:nvPicPr>
        <p:blipFill>
          <a:blip r:embed="rId8"/>
          <a:stretch/>
        </p:blipFill>
        <p:spPr>
          <a:xfrm>
            <a:off x="722160" y="5032080"/>
            <a:ext cx="7963560" cy="161640"/>
          </a:xfrm>
          <a:prstGeom prst="rect">
            <a:avLst/>
          </a:prstGeom>
          <a:ln>
            <a:noFill/>
          </a:ln>
        </p:spPr>
      </p:pic>
      <p:pic>
        <p:nvPicPr>
          <p:cNvPr id="627" name="Image 10"/>
          <p:cNvPicPr/>
          <p:nvPr/>
        </p:nvPicPr>
        <p:blipFill>
          <a:blip r:embed="rId9"/>
          <a:stretch/>
        </p:blipFill>
        <p:spPr>
          <a:xfrm>
            <a:off x="1673640" y="5847120"/>
            <a:ext cx="6182280" cy="304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TextShape 1"/>
          <p:cNvSpPr txBox="1"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Visit - Baseline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9" name="Image 6"/>
          <p:cNvPicPr/>
          <p:nvPr/>
        </p:nvPicPr>
        <p:blipFill>
          <a:blip r:embed="rId2"/>
          <a:stretch/>
        </p:blipFill>
        <p:spPr>
          <a:xfrm>
            <a:off x="327600" y="1093320"/>
            <a:ext cx="8487720" cy="1180800"/>
          </a:xfrm>
          <a:prstGeom prst="rect">
            <a:avLst/>
          </a:prstGeom>
          <a:ln>
            <a:noFill/>
          </a:ln>
        </p:spPr>
      </p:pic>
      <p:pic>
        <p:nvPicPr>
          <p:cNvPr id="630" name="Image 7"/>
          <p:cNvPicPr/>
          <p:nvPr/>
        </p:nvPicPr>
        <p:blipFill>
          <a:blip r:embed="rId3"/>
          <a:stretch/>
        </p:blipFill>
        <p:spPr>
          <a:xfrm>
            <a:off x="1104480" y="4062600"/>
            <a:ext cx="6229800" cy="876240"/>
          </a:xfrm>
          <a:prstGeom prst="rect">
            <a:avLst/>
          </a:prstGeom>
          <a:ln>
            <a:noFill/>
          </a:ln>
        </p:spPr>
      </p:pic>
      <p:pic>
        <p:nvPicPr>
          <p:cNvPr id="631" name="Image 8"/>
          <p:cNvPicPr/>
          <p:nvPr/>
        </p:nvPicPr>
        <p:blipFill>
          <a:blip r:embed="rId4"/>
          <a:stretch/>
        </p:blipFill>
        <p:spPr>
          <a:xfrm>
            <a:off x="-142920" y="4919040"/>
            <a:ext cx="2494440" cy="1935360"/>
          </a:xfrm>
          <a:prstGeom prst="rect">
            <a:avLst/>
          </a:prstGeom>
          <a:ln>
            <a:noFill/>
          </a:ln>
        </p:spPr>
      </p:pic>
      <p:pic>
        <p:nvPicPr>
          <p:cNvPr id="632" name="Image 9"/>
          <p:cNvPicPr/>
          <p:nvPr/>
        </p:nvPicPr>
        <p:blipFill>
          <a:blip r:embed="rId5"/>
          <a:stretch/>
        </p:blipFill>
        <p:spPr>
          <a:xfrm>
            <a:off x="2351880" y="5033520"/>
            <a:ext cx="2385360" cy="1869120"/>
          </a:xfrm>
          <a:prstGeom prst="rect">
            <a:avLst/>
          </a:prstGeom>
          <a:ln>
            <a:noFill/>
          </a:ln>
        </p:spPr>
      </p:pic>
      <p:pic>
        <p:nvPicPr>
          <p:cNvPr id="633" name="Image 10"/>
          <p:cNvPicPr/>
          <p:nvPr/>
        </p:nvPicPr>
        <p:blipFill>
          <a:blip r:embed="rId6"/>
          <a:stretch/>
        </p:blipFill>
        <p:spPr>
          <a:xfrm>
            <a:off x="4768560" y="5048640"/>
            <a:ext cx="2322720" cy="1809000"/>
          </a:xfrm>
          <a:prstGeom prst="rect">
            <a:avLst/>
          </a:prstGeom>
          <a:ln>
            <a:noFill/>
          </a:ln>
        </p:spPr>
      </p:pic>
      <p:pic>
        <p:nvPicPr>
          <p:cNvPr id="634" name="Image 3"/>
          <p:cNvPicPr/>
          <p:nvPr/>
        </p:nvPicPr>
        <p:blipFill>
          <a:blip r:embed="rId7"/>
          <a:stretch/>
        </p:blipFill>
        <p:spPr>
          <a:xfrm>
            <a:off x="1104480" y="1614240"/>
            <a:ext cx="3017160" cy="2271600"/>
          </a:xfrm>
          <a:prstGeom prst="rect">
            <a:avLst/>
          </a:prstGeom>
          <a:ln>
            <a:noFill/>
          </a:ln>
        </p:spPr>
      </p:pic>
      <p:pic>
        <p:nvPicPr>
          <p:cNvPr id="635" name="Image 4"/>
          <p:cNvPicPr/>
          <p:nvPr/>
        </p:nvPicPr>
        <p:blipFill>
          <a:blip r:embed="rId8"/>
          <a:stretch/>
        </p:blipFill>
        <p:spPr>
          <a:xfrm>
            <a:off x="4768560" y="1820520"/>
            <a:ext cx="4006440" cy="3117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TextShape 1"/>
          <p:cNvSpPr txBox="1"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Suite (V17)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7" name="Image 3"/>
          <p:cNvPicPr/>
          <p:nvPr/>
        </p:nvPicPr>
        <p:blipFill>
          <a:blip r:embed="rId2"/>
          <a:stretch/>
        </p:blipFill>
        <p:spPr>
          <a:xfrm>
            <a:off x="294480" y="1523880"/>
            <a:ext cx="8554320" cy="4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184680" y="74268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Biological questions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812520" y="2114640"/>
            <a:ext cx="7179480" cy="304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2" name="CustomShape 3"/>
          <p:cNvSpPr/>
          <p:nvPr/>
        </p:nvSpPr>
        <p:spPr>
          <a:xfrm>
            <a:off x="2952000" y="1188000"/>
            <a:ext cx="4535280" cy="213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Biological questions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Explain variability in the data 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IL2 impact? 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Heterogeneity of reaction to IL2?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Responder or not?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Links with clinical variables?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353" name="CustomShape 4"/>
          <p:cNvSpPr/>
          <p:nvPr/>
        </p:nvSpPr>
        <p:spPr>
          <a:xfrm>
            <a:off x="1008000" y="3888000"/>
            <a:ext cx="1943280" cy="395280"/>
          </a:xfrm>
          <a:prstGeom prst="rect">
            <a:avLst/>
          </a:prstGeom>
          <a:solidFill>
            <a:srgbClr val="F8E3E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 variable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54" name="CustomShape 5"/>
          <p:cNvSpPr/>
          <p:nvPr/>
        </p:nvSpPr>
        <p:spPr>
          <a:xfrm>
            <a:off x="3528000" y="3888000"/>
            <a:ext cx="1943280" cy="395280"/>
          </a:xfrm>
          <a:prstGeom prst="rect">
            <a:avLst/>
          </a:prstGeom>
          <a:solidFill>
            <a:srgbClr val="F7C2C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 block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55" name="CustomShape 6"/>
          <p:cNvSpPr/>
          <p:nvPr/>
        </p:nvSpPr>
        <p:spPr>
          <a:xfrm>
            <a:off x="6048000" y="3888000"/>
            <a:ext cx="1943280" cy="395280"/>
          </a:xfrm>
          <a:prstGeom prst="rect">
            <a:avLst/>
          </a:prstGeom>
          <a:solidFill>
            <a:srgbClr val="F599A5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Multi-block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56" name="CustomShape 7"/>
          <p:cNvSpPr/>
          <p:nvPr/>
        </p:nvSpPr>
        <p:spPr>
          <a:xfrm>
            <a:off x="1008000" y="4896000"/>
            <a:ext cx="1943280" cy="395280"/>
          </a:xfrm>
          <a:prstGeom prst="rect">
            <a:avLst/>
          </a:prstGeom>
          <a:solidFill>
            <a:srgbClr val="BCD9F7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 timepoint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57" name="CustomShape 8"/>
          <p:cNvSpPr/>
          <p:nvPr/>
        </p:nvSpPr>
        <p:spPr>
          <a:xfrm>
            <a:off x="1008000" y="4896000"/>
            <a:ext cx="1943280" cy="395280"/>
          </a:xfrm>
          <a:prstGeom prst="rect">
            <a:avLst/>
          </a:prstGeom>
          <a:solidFill>
            <a:srgbClr val="D8E6F5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 timepoint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58" name="CustomShape 9"/>
          <p:cNvSpPr/>
          <p:nvPr/>
        </p:nvSpPr>
        <p:spPr>
          <a:xfrm>
            <a:off x="3528000" y="4896000"/>
            <a:ext cx="1943280" cy="395280"/>
          </a:xfrm>
          <a:prstGeom prst="rect">
            <a:avLst/>
          </a:prstGeom>
          <a:solidFill>
            <a:srgbClr val="BCD9F7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Difference to V01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59" name="CustomShape 10"/>
          <p:cNvSpPr/>
          <p:nvPr/>
        </p:nvSpPr>
        <p:spPr>
          <a:xfrm>
            <a:off x="6048000" y="4896000"/>
            <a:ext cx="1943280" cy="395280"/>
          </a:xfrm>
          <a:prstGeom prst="rect">
            <a:avLst/>
          </a:prstGeom>
          <a:solidFill>
            <a:srgbClr val="8EB6E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Kinetics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60" name="Line 11"/>
          <p:cNvSpPr/>
          <p:nvPr/>
        </p:nvSpPr>
        <p:spPr>
          <a:xfrm flipH="1">
            <a:off x="2376000" y="3348000"/>
            <a:ext cx="1656000" cy="43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Line 12"/>
          <p:cNvSpPr/>
          <p:nvPr/>
        </p:nvSpPr>
        <p:spPr>
          <a:xfrm flipH="1">
            <a:off x="2376360" y="3353760"/>
            <a:ext cx="1656000" cy="43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Line 13"/>
          <p:cNvSpPr/>
          <p:nvPr/>
        </p:nvSpPr>
        <p:spPr>
          <a:xfrm>
            <a:off x="5112360" y="3353760"/>
            <a:ext cx="1727640" cy="4262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Line 14"/>
          <p:cNvSpPr/>
          <p:nvPr/>
        </p:nvSpPr>
        <p:spPr>
          <a:xfrm>
            <a:off x="4608360" y="3360600"/>
            <a:ext cx="360" cy="4262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Line 15"/>
          <p:cNvSpPr/>
          <p:nvPr/>
        </p:nvSpPr>
        <p:spPr>
          <a:xfrm flipH="1">
            <a:off x="2376000" y="4361400"/>
            <a:ext cx="1656000" cy="43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Line 16"/>
          <p:cNvSpPr/>
          <p:nvPr/>
        </p:nvSpPr>
        <p:spPr>
          <a:xfrm flipH="1">
            <a:off x="2376360" y="4367160"/>
            <a:ext cx="1656000" cy="43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Line 17"/>
          <p:cNvSpPr/>
          <p:nvPr/>
        </p:nvSpPr>
        <p:spPr>
          <a:xfrm>
            <a:off x="5112360" y="4367160"/>
            <a:ext cx="1727640" cy="4262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Line 18"/>
          <p:cNvSpPr/>
          <p:nvPr/>
        </p:nvSpPr>
        <p:spPr>
          <a:xfrm>
            <a:off x="4536360" y="4374000"/>
            <a:ext cx="360" cy="4262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Line 19"/>
          <p:cNvSpPr/>
          <p:nvPr/>
        </p:nvSpPr>
        <p:spPr>
          <a:xfrm flipH="1">
            <a:off x="4968000" y="4366800"/>
            <a:ext cx="1656000" cy="43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Line 20"/>
          <p:cNvSpPr/>
          <p:nvPr/>
        </p:nvSpPr>
        <p:spPr>
          <a:xfrm flipH="1">
            <a:off x="4968360" y="4372560"/>
            <a:ext cx="1656000" cy="43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Line 21"/>
          <p:cNvSpPr/>
          <p:nvPr/>
        </p:nvSpPr>
        <p:spPr>
          <a:xfrm>
            <a:off x="7200360" y="4379400"/>
            <a:ext cx="360" cy="4262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Line 22"/>
          <p:cNvSpPr/>
          <p:nvPr/>
        </p:nvSpPr>
        <p:spPr>
          <a:xfrm>
            <a:off x="3024000" y="4392000"/>
            <a:ext cx="3240000" cy="4125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Line 23"/>
          <p:cNvSpPr/>
          <p:nvPr/>
        </p:nvSpPr>
        <p:spPr>
          <a:xfrm>
            <a:off x="2232360" y="4377960"/>
            <a:ext cx="1727640" cy="4262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Line 24"/>
          <p:cNvSpPr/>
          <p:nvPr/>
        </p:nvSpPr>
        <p:spPr>
          <a:xfrm>
            <a:off x="1728360" y="4384800"/>
            <a:ext cx="360" cy="4262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Line 25"/>
          <p:cNvSpPr/>
          <p:nvPr/>
        </p:nvSpPr>
        <p:spPr>
          <a:xfrm flipH="1">
            <a:off x="3024000" y="4378320"/>
            <a:ext cx="2844720" cy="4262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26"/>
          <p:cNvSpPr/>
          <p:nvPr/>
        </p:nvSpPr>
        <p:spPr>
          <a:xfrm rot="1010400">
            <a:off x="6048000" y="719640"/>
            <a:ext cx="14400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17/01/2020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76" name="CustomShape 27"/>
          <p:cNvSpPr/>
          <p:nvPr/>
        </p:nvSpPr>
        <p:spPr>
          <a:xfrm>
            <a:off x="2916000" y="1487520"/>
            <a:ext cx="3744000" cy="1837800"/>
          </a:xfrm>
          <a:custGeom>
            <a:avLst/>
            <a:gdLst/>
            <a:ahLst/>
            <a:cxnLst/>
            <a:rect l="0" t="0" r="r" b="b"/>
            <a:pathLst>
              <a:path w="10402" h="5107">
                <a:moveTo>
                  <a:pt x="850" y="0"/>
                </a:moveTo>
                <a:cubicBezTo>
                  <a:pt x="425" y="0"/>
                  <a:pt x="0" y="425"/>
                  <a:pt x="0" y="851"/>
                </a:cubicBezTo>
                <a:lnTo>
                  <a:pt x="0" y="4255"/>
                </a:lnTo>
                <a:cubicBezTo>
                  <a:pt x="0" y="4680"/>
                  <a:pt x="425" y="5106"/>
                  <a:pt x="850" y="5106"/>
                </a:cubicBezTo>
                <a:lnTo>
                  <a:pt x="9550" y="5106"/>
                </a:lnTo>
                <a:cubicBezTo>
                  <a:pt x="9975" y="5106"/>
                  <a:pt x="10401" y="4680"/>
                  <a:pt x="10401" y="4255"/>
                </a:cubicBezTo>
                <a:lnTo>
                  <a:pt x="10401" y="851"/>
                </a:lnTo>
                <a:cubicBezTo>
                  <a:pt x="10401" y="425"/>
                  <a:pt x="9975" y="0"/>
                  <a:pt x="9550" y="0"/>
                </a:cubicBezTo>
                <a:lnTo>
                  <a:pt x="850" y="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28"/>
          <p:cNvSpPr/>
          <p:nvPr/>
        </p:nvSpPr>
        <p:spPr>
          <a:xfrm rot="1056600">
            <a:off x="6040440" y="723600"/>
            <a:ext cx="1343160" cy="296280"/>
          </a:xfrm>
          <a:custGeom>
            <a:avLst/>
            <a:gdLst/>
            <a:ahLst/>
            <a:cxnLst/>
            <a:rect l="0" t="0" r="r" b="b"/>
            <a:pathLst>
              <a:path w="3734" h="831">
                <a:moveTo>
                  <a:pt x="137" y="5"/>
                </a:moveTo>
                <a:cubicBezTo>
                  <a:pt x="68" y="5"/>
                  <a:pt x="1" y="74"/>
                  <a:pt x="0" y="142"/>
                </a:cubicBezTo>
                <a:lnTo>
                  <a:pt x="1" y="692"/>
                </a:lnTo>
                <a:cubicBezTo>
                  <a:pt x="1" y="760"/>
                  <a:pt x="70" y="830"/>
                  <a:pt x="138" y="830"/>
                </a:cubicBezTo>
                <a:lnTo>
                  <a:pt x="3595" y="824"/>
                </a:lnTo>
                <a:cubicBezTo>
                  <a:pt x="3664" y="824"/>
                  <a:pt x="3733" y="755"/>
                  <a:pt x="3733" y="686"/>
                </a:cubicBezTo>
                <a:lnTo>
                  <a:pt x="3732" y="137"/>
                </a:lnTo>
                <a:cubicBezTo>
                  <a:pt x="3732" y="68"/>
                  <a:pt x="3662" y="0"/>
                  <a:pt x="3594" y="0"/>
                </a:cubicBezTo>
                <a:lnTo>
                  <a:pt x="137" y="5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184680" y="48600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2"/>
          <p:cNvSpPr/>
          <p:nvPr/>
        </p:nvSpPr>
        <p:spPr>
          <a:xfrm>
            <a:off x="184680" y="47628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Methodology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288000" y="1512000"/>
            <a:ext cx="4030920" cy="40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A. By timepoint approach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I- Univariate approach</a:t>
            </a:r>
            <a:endParaRPr lang="fr-FR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	II- Multivariate approach by block</a:t>
            </a:r>
            <a:endParaRPr lang="fr-FR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	III- Multiblock approach</a:t>
            </a:r>
            <a:endParaRPr lang="fr-FR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B. T5 – baseline (same approaches)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C. Kinetics approach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381" name="CustomShape 4"/>
          <p:cNvSpPr/>
          <p:nvPr/>
        </p:nvSpPr>
        <p:spPr>
          <a:xfrm>
            <a:off x="4608000" y="1512360"/>
            <a:ext cx="4030920" cy="40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82" name="CustomShape 5"/>
          <p:cNvSpPr/>
          <p:nvPr/>
        </p:nvSpPr>
        <p:spPr>
          <a:xfrm>
            <a:off x="4896720" y="1958400"/>
            <a:ext cx="28072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3465A4"/>
                </a:solidFill>
                <a:latin typeface="Arial"/>
                <a:ea typeface="DejaVu Sans"/>
              </a:rPr>
              <a:t>Bosco’s internship for cytokine and cytometry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83" name="CustomShape 6"/>
          <p:cNvSpPr/>
          <p:nvPr/>
        </p:nvSpPr>
        <p:spPr>
          <a:xfrm>
            <a:off x="216720" y="4830480"/>
            <a:ext cx="3599280" cy="85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Variable selection ?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→ 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Knowledge-based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→ method-based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84" name="CustomShape 7"/>
          <p:cNvSpPr/>
          <p:nvPr/>
        </p:nvSpPr>
        <p:spPr>
          <a:xfrm>
            <a:off x="3132000" y="3609000"/>
            <a:ext cx="5159880" cy="85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Caroline, Arthur, Federica: missing data, temporality &amp; RGCCA </a:t>
            </a:r>
            <a:r>
              <a:rPr lang="fr-FR" sz="1500" b="0" strike="noStrike" spc="-1">
                <a:solidFill>
                  <a:srgbClr val="CE181E"/>
                </a:solidFill>
                <a:latin typeface="Arial"/>
                <a:ea typeface="DejaVu Sans"/>
              </a:rPr>
              <a:t>+ Recruiting a post-doc </a:t>
            </a: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→ meeting to organize?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385" name="CustomShape 8"/>
          <p:cNvSpPr/>
          <p:nvPr/>
        </p:nvSpPr>
        <p:spPr>
          <a:xfrm rot="1010400">
            <a:off x="4177080" y="647640"/>
            <a:ext cx="14400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25/03/2020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86" name="CustomShape 9"/>
          <p:cNvSpPr/>
          <p:nvPr/>
        </p:nvSpPr>
        <p:spPr>
          <a:xfrm rot="1056600">
            <a:off x="4169520" y="651600"/>
            <a:ext cx="1343160" cy="296280"/>
          </a:xfrm>
          <a:custGeom>
            <a:avLst/>
            <a:gdLst/>
            <a:ahLst/>
            <a:cxnLst/>
            <a:rect l="0" t="0" r="r" b="b"/>
            <a:pathLst>
              <a:path w="3735" h="831">
                <a:moveTo>
                  <a:pt x="137" y="5"/>
                </a:moveTo>
                <a:cubicBezTo>
                  <a:pt x="68" y="5"/>
                  <a:pt x="1" y="74"/>
                  <a:pt x="0" y="142"/>
                </a:cubicBezTo>
                <a:lnTo>
                  <a:pt x="2" y="692"/>
                </a:lnTo>
                <a:cubicBezTo>
                  <a:pt x="1" y="760"/>
                  <a:pt x="70" y="829"/>
                  <a:pt x="138" y="830"/>
                </a:cubicBezTo>
                <a:lnTo>
                  <a:pt x="3595" y="823"/>
                </a:lnTo>
                <a:cubicBezTo>
                  <a:pt x="3664" y="823"/>
                  <a:pt x="3733" y="754"/>
                  <a:pt x="3734" y="686"/>
                </a:cubicBezTo>
                <a:lnTo>
                  <a:pt x="3732" y="136"/>
                </a:lnTo>
                <a:cubicBezTo>
                  <a:pt x="3733" y="68"/>
                  <a:pt x="3663" y="0"/>
                  <a:pt x="3594" y="0"/>
                </a:cubicBezTo>
                <a:lnTo>
                  <a:pt x="137" y="5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7" name="CustomShape 10"/>
          <p:cNvSpPr/>
          <p:nvPr/>
        </p:nvSpPr>
        <p:spPr>
          <a:xfrm>
            <a:off x="184680" y="1440000"/>
            <a:ext cx="4423320" cy="1728000"/>
          </a:xfrm>
          <a:custGeom>
            <a:avLst/>
            <a:gdLst/>
            <a:ahLst/>
            <a:cxnLst/>
            <a:rect l="0" t="0" r="r" b="b"/>
            <a:pathLst>
              <a:path w="12289" h="4802">
                <a:moveTo>
                  <a:pt x="800" y="0"/>
                </a:moveTo>
                <a:cubicBezTo>
                  <a:pt x="400" y="0"/>
                  <a:pt x="0" y="400"/>
                  <a:pt x="0" y="800"/>
                </a:cubicBezTo>
                <a:lnTo>
                  <a:pt x="0" y="4000"/>
                </a:lnTo>
                <a:cubicBezTo>
                  <a:pt x="0" y="4400"/>
                  <a:pt x="400" y="4801"/>
                  <a:pt x="800" y="4801"/>
                </a:cubicBezTo>
                <a:lnTo>
                  <a:pt x="11487" y="4801"/>
                </a:lnTo>
                <a:cubicBezTo>
                  <a:pt x="11887" y="4801"/>
                  <a:pt x="12288" y="4400"/>
                  <a:pt x="12288" y="4000"/>
                </a:cubicBezTo>
                <a:lnTo>
                  <a:pt x="12288" y="800"/>
                </a:lnTo>
                <a:cubicBezTo>
                  <a:pt x="12288" y="400"/>
                  <a:pt x="11887" y="0"/>
                  <a:pt x="11487" y="0"/>
                </a:cubicBezTo>
                <a:lnTo>
                  <a:pt x="800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88" name="Image 343"/>
          <p:cNvPicPr/>
          <p:nvPr/>
        </p:nvPicPr>
        <p:blipFill>
          <a:blip r:embed="rId2"/>
          <a:stretch/>
        </p:blipFill>
        <p:spPr>
          <a:xfrm>
            <a:off x="7344000" y="4428000"/>
            <a:ext cx="1716840" cy="2412000"/>
          </a:xfrm>
          <a:prstGeom prst="rect">
            <a:avLst/>
          </a:prstGeom>
          <a:ln>
            <a:noFill/>
          </a:ln>
        </p:spPr>
      </p:pic>
      <p:pic>
        <p:nvPicPr>
          <p:cNvPr id="389" name="Image 388"/>
          <p:cNvPicPr/>
          <p:nvPr/>
        </p:nvPicPr>
        <p:blipFill>
          <a:blip r:embed="rId3"/>
          <a:stretch/>
        </p:blipFill>
        <p:spPr>
          <a:xfrm>
            <a:off x="3395520" y="4389120"/>
            <a:ext cx="3732480" cy="86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184680" y="48600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CustomShape 2"/>
          <p:cNvSpPr/>
          <p:nvPr/>
        </p:nvSpPr>
        <p:spPr>
          <a:xfrm>
            <a:off x="184680" y="47628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Methods used</a:t>
            </a:r>
            <a:endParaRPr lang="fr-FR" sz="4000" b="0" strike="noStrike" spc="-1">
              <a:latin typeface="Arial"/>
            </a:endParaRPr>
          </a:p>
        </p:txBody>
      </p:sp>
      <p:graphicFrame>
        <p:nvGraphicFramePr>
          <p:cNvPr id="392" name="Table 3"/>
          <p:cNvGraphicFramePr/>
          <p:nvPr/>
        </p:nvGraphicFramePr>
        <p:xfrm>
          <a:off x="327240" y="2160000"/>
          <a:ext cx="7808400" cy="2585160"/>
        </p:xfrm>
        <a:graphic>
          <a:graphicData uri="http://schemas.openxmlformats.org/drawingml/2006/table">
            <a:tbl>
              <a:tblPr/>
              <a:tblGrid>
                <a:gridCol w="1878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4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7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latin typeface="Arial"/>
                        </a:rPr>
                        <a:t>Univariate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latin typeface="Arial"/>
                        </a:rPr>
                        <a:t>Multivariate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latin typeface="Arial"/>
                        </a:rPr>
                        <a:t>Multiblock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latin typeface="Arial"/>
                        </a:rPr>
                        <a:t>Descriptive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latin typeface="Arial"/>
                        </a:rPr>
                        <a:t>Histogram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latin typeface="Arial"/>
                        </a:rPr>
                        <a:t>PCA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latin typeface="Arial"/>
                        </a:rPr>
                        <a:t>Unsupervised RGCCA 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latin typeface="Arial"/>
                        </a:rPr>
                        <a:t>Discriminant</a:t>
                      </a: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latin typeface="Arial"/>
                        </a:rPr>
                        <a:t>(IL2 vs Placebo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latin typeface="Arial"/>
                        </a:rPr>
                        <a:t>Resp/Non resp)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0" strike="noStrike" spc="-1">
                          <a:latin typeface="Arial"/>
                        </a:rPr>
                        <a:t>Wilcoxon-test with Bonferroni correction</a:t>
                      </a:r>
                    </a:p>
                    <a:p>
                      <a:r>
                        <a:rPr lang="fr-FR" sz="1800" b="0" strike="noStrike" spc="-1">
                          <a:latin typeface="Arial"/>
                        </a:rPr>
                        <a:t>Boxplots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0" strike="noStrike" spc="-1">
                          <a:latin typeface="Arial"/>
                        </a:rPr>
                        <a:t>(s)PLS-DA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latin typeface="Arial"/>
                        </a:rPr>
                        <a:t>Supervised RGCCA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3" name="TextShape 4"/>
          <p:cNvSpPr txBox="1"/>
          <p:nvPr/>
        </p:nvSpPr>
        <p:spPr>
          <a:xfrm>
            <a:off x="327240" y="1157760"/>
            <a:ext cx="4896000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By timepoint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Compared to baseline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Kinetics</a:t>
            </a:r>
          </a:p>
        </p:txBody>
      </p:sp>
      <p:sp>
        <p:nvSpPr>
          <p:cNvPr id="394" name="TextShape 5"/>
          <p:cNvSpPr txBox="1"/>
          <p:nvPr/>
        </p:nvSpPr>
        <p:spPr>
          <a:xfrm>
            <a:off x="360000" y="4968000"/>
            <a:ext cx="8784000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800" b="0" strike="noStrike" spc="-1">
                <a:latin typeface="Arial"/>
              </a:rPr>
              <a:t>PCA: finds the axes maximizing the variability of the samples </a:t>
            </a:r>
          </a:p>
          <a:p>
            <a:r>
              <a:rPr lang="fr-FR" sz="1800" b="0" strike="noStrike" spc="-1">
                <a:latin typeface="Arial"/>
              </a:rPr>
              <a:t>(s)PLS-DA: finds the axes maximizing the differences between two given groups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184680" y="490680"/>
            <a:ext cx="895860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RGCCA: a multiblock method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812520" y="1189800"/>
            <a:ext cx="7179480" cy="304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95000"/>
              </a:lnSpc>
            </a:pPr>
            <a:r>
              <a:rPr lang="fr-FR" sz="1800" b="0" strike="noStrike" spc="-1">
                <a:solidFill>
                  <a:srgbClr val="EE7B10"/>
                </a:solidFill>
                <a:latin typeface="Tahoma"/>
                <a:ea typeface="DejaVu Sans"/>
              </a:rPr>
              <a:t>Regularized Generalized Canonical Correlation Analysis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397" name="Image 255"/>
          <p:cNvPicPr/>
          <p:nvPr/>
        </p:nvPicPr>
        <p:blipFill>
          <a:blip r:embed="rId2"/>
          <a:stretch/>
        </p:blipFill>
        <p:spPr>
          <a:xfrm>
            <a:off x="0" y="4127760"/>
            <a:ext cx="5437800" cy="1105920"/>
          </a:xfrm>
          <a:prstGeom prst="rect">
            <a:avLst/>
          </a:prstGeom>
          <a:ln w="108000">
            <a:noFill/>
          </a:ln>
        </p:spPr>
      </p:pic>
      <p:pic>
        <p:nvPicPr>
          <p:cNvPr id="398" name="Image 256"/>
          <p:cNvPicPr/>
          <p:nvPr/>
        </p:nvPicPr>
        <p:blipFill>
          <a:blip r:embed="rId3"/>
          <a:stretch/>
        </p:blipFill>
        <p:spPr>
          <a:xfrm>
            <a:off x="64080" y="1747440"/>
            <a:ext cx="3682440" cy="2456640"/>
          </a:xfrm>
          <a:prstGeom prst="rect">
            <a:avLst/>
          </a:prstGeom>
          <a:ln w="108000">
            <a:noFill/>
          </a:ln>
        </p:spPr>
      </p:pic>
      <p:sp>
        <p:nvSpPr>
          <p:cNvPr id="399" name="CustomShape 3"/>
          <p:cNvSpPr/>
          <p:nvPr/>
        </p:nvSpPr>
        <p:spPr>
          <a:xfrm>
            <a:off x="3519360" y="1774080"/>
            <a:ext cx="5245560" cy="189900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Idea</a:t>
            </a: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Reduction of the dimensionality of each block by one linear combination of variables (weight, a</a:t>
            </a:r>
            <a:r>
              <a:rPr lang="fr-FR" sz="18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 maximizing a criteria linking the blocks all together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00" name="CustomShape 4"/>
          <p:cNvSpPr/>
          <p:nvPr/>
        </p:nvSpPr>
        <p:spPr>
          <a:xfrm>
            <a:off x="102600" y="5202720"/>
            <a:ext cx="4145040" cy="60120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lang="fr-FR" sz="1600" b="0" strike="noStrike" spc="-1" baseline="-101000">
                <a:solidFill>
                  <a:srgbClr val="000000"/>
                </a:solidFill>
                <a:latin typeface="Arial"/>
                <a:ea typeface="DejaVu Sans"/>
              </a:rPr>
              <a:t>jk</a:t>
            </a: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: 1 if block j and k are related, 0 ifelse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01" name="CustomShape 5"/>
          <p:cNvSpPr/>
          <p:nvPr/>
        </p:nvSpPr>
        <p:spPr>
          <a:xfrm>
            <a:off x="102600" y="5482800"/>
            <a:ext cx="3780360" cy="30672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g: a convex function (x, |x| or x²)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02" name="CustomShape 6"/>
          <p:cNvSpPr/>
          <p:nvPr/>
        </p:nvSpPr>
        <p:spPr>
          <a:xfrm>
            <a:off x="36000" y="5802480"/>
            <a:ext cx="4178520" cy="33948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TakaoPGothic"/>
                <a:ea typeface="TakaoPGothic"/>
              </a:rPr>
              <a:t>τ</a:t>
            </a:r>
            <a:r>
              <a:rPr lang="fr-FR" sz="1600" b="0" strike="noStrike" spc="-1" baseline="-101000">
                <a:solidFill>
                  <a:srgbClr val="000000"/>
                </a:solidFill>
                <a:latin typeface="Arial"/>
                <a:ea typeface="TakaoPGothic"/>
              </a:rPr>
              <a:t>j</a:t>
            </a: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TakaoPGothic"/>
              </a:rPr>
              <a:t>: a regularization constant between 0 or 1</a:t>
            </a:r>
            <a:endParaRPr lang="fr-FR" sz="1600" b="0" strike="noStrike" spc="-1">
              <a:latin typeface="Arial"/>
            </a:endParaRPr>
          </a:p>
        </p:txBody>
      </p:sp>
      <p:pic>
        <p:nvPicPr>
          <p:cNvPr id="403" name="Image 261"/>
          <p:cNvPicPr/>
          <p:nvPr/>
        </p:nvPicPr>
        <p:blipFill>
          <a:blip r:embed="rId4"/>
          <a:stretch/>
        </p:blipFill>
        <p:spPr>
          <a:xfrm>
            <a:off x="2687400" y="1747440"/>
            <a:ext cx="639000" cy="695160"/>
          </a:xfrm>
          <a:prstGeom prst="rect">
            <a:avLst/>
          </a:prstGeom>
          <a:ln w="108000">
            <a:noFill/>
          </a:ln>
        </p:spPr>
      </p:pic>
      <p:sp>
        <p:nvSpPr>
          <p:cNvPr id="404" name="CustomShape 7"/>
          <p:cNvSpPr/>
          <p:nvPr/>
        </p:nvSpPr>
        <p:spPr>
          <a:xfrm>
            <a:off x="6782400" y="4058280"/>
            <a:ext cx="510840" cy="318600"/>
          </a:xfrm>
          <a:custGeom>
            <a:avLst/>
            <a:gdLst/>
            <a:ahLst/>
            <a:cxnLst/>
            <a:rect l="l" t="t" r="r" b="b"/>
            <a:pathLst>
              <a:path w="1601" h="1002">
                <a:moveTo>
                  <a:pt x="417" y="0"/>
                </a:moveTo>
                <a:lnTo>
                  <a:pt x="417" y="450"/>
                </a:lnTo>
                <a:lnTo>
                  <a:pt x="0" y="450"/>
                </a:lnTo>
                <a:lnTo>
                  <a:pt x="800" y="1001"/>
                </a:lnTo>
                <a:lnTo>
                  <a:pt x="1600" y="450"/>
                </a:lnTo>
                <a:lnTo>
                  <a:pt x="1183" y="450"/>
                </a:lnTo>
                <a:lnTo>
                  <a:pt x="1183" y="0"/>
                </a:lnTo>
                <a:lnTo>
                  <a:pt x="417" y="0"/>
                </a:lnTo>
              </a:path>
            </a:pathLst>
          </a:custGeom>
          <a:solidFill>
            <a:srgbClr val="729FCF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CustomShape 8"/>
          <p:cNvSpPr/>
          <p:nvPr/>
        </p:nvSpPr>
        <p:spPr>
          <a:xfrm>
            <a:off x="4458960" y="5358600"/>
            <a:ext cx="3102120" cy="100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-7920" rIns="36000" bIns="-7920"/>
          <a:lstStyle/>
          <a:p>
            <a:pPr>
              <a:lnSpc>
                <a:spcPct val="100000"/>
              </a:lnSpc>
            </a:pPr>
            <a:r>
              <a:rPr lang="fr-FR" sz="1500" b="1" u="sng" strike="noStrike" spc="-1">
                <a:solidFill>
                  <a:srgbClr val="000000"/>
                </a:solidFill>
                <a:uFillTx/>
                <a:latin typeface="TakaoPGothic"/>
                <a:ea typeface="TakaoPGothic"/>
              </a:rPr>
              <a:t>RGCCA results: </a:t>
            </a:r>
            <a:endParaRPr lang="fr-FR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500" b="0" strike="noStrike" spc="-1">
                <a:solidFill>
                  <a:srgbClr val="000000"/>
                </a:solidFill>
                <a:latin typeface="TakaoPGothic"/>
                <a:ea typeface="TakaoPGothic"/>
              </a:rPr>
              <a:t>a</a:t>
            </a:r>
            <a:r>
              <a:rPr lang="fr-FR" sz="1500" b="0" strike="noStrike" spc="-1" baseline="-101000">
                <a:solidFill>
                  <a:srgbClr val="000000"/>
                </a:solidFill>
                <a:latin typeface="Arial"/>
                <a:ea typeface="TakaoPGothic"/>
              </a:rPr>
              <a:t>j</a:t>
            </a: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TakaoPGothic"/>
              </a:rPr>
              <a:t>: weights (vector of length p</a:t>
            </a:r>
            <a:r>
              <a:rPr lang="fr-FR" sz="1500" b="0" strike="noStrike" spc="-1" baseline="-33000">
                <a:solidFill>
                  <a:srgbClr val="000000"/>
                </a:solidFill>
                <a:latin typeface="Arial"/>
                <a:ea typeface="TakaoPGothic"/>
              </a:rPr>
              <a:t>j</a:t>
            </a: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TakaoPGothic"/>
              </a:rPr>
              <a:t>)</a:t>
            </a:r>
            <a:endParaRPr lang="fr-FR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500" b="0" strike="noStrike" spc="-1">
                <a:solidFill>
                  <a:srgbClr val="000000"/>
                </a:solidFill>
                <a:latin typeface="TakaoPGothic"/>
                <a:ea typeface="TakaoPGothic"/>
              </a:rPr>
              <a:t>Y</a:t>
            </a:r>
            <a:r>
              <a:rPr lang="fr-FR" sz="1500" b="0" strike="noStrike" spc="-1" baseline="-101000">
                <a:solidFill>
                  <a:srgbClr val="000000"/>
                </a:solidFill>
                <a:latin typeface="Arial"/>
                <a:ea typeface="AR PL SungtiL GB"/>
              </a:rPr>
              <a:t>j</a:t>
            </a: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: block components = X</a:t>
            </a:r>
            <a:r>
              <a:rPr lang="fr-FR" sz="1500" b="0" strike="noStrike" spc="-1" baseline="-101000">
                <a:solidFill>
                  <a:srgbClr val="000000"/>
                </a:solidFill>
                <a:latin typeface="Arial"/>
                <a:ea typeface="AR PL SungtiL GB"/>
              </a:rPr>
              <a:t>j</a:t>
            </a: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 </a:t>
            </a:r>
            <a:r>
              <a:rPr lang="fr-FR" sz="1500" b="0" strike="noStrike" spc="-1">
                <a:solidFill>
                  <a:srgbClr val="000000"/>
                </a:solidFill>
                <a:latin typeface="TakaoPGothic"/>
                <a:ea typeface="TakaoPGothic"/>
              </a:rPr>
              <a:t>a</a:t>
            </a:r>
            <a:r>
              <a:rPr lang="fr-FR" sz="1500" b="0" strike="noStrike" spc="-1" baseline="-101000">
                <a:solidFill>
                  <a:srgbClr val="000000"/>
                </a:solidFill>
                <a:latin typeface="Arial"/>
                <a:ea typeface="TakaoPGothic"/>
              </a:rPr>
              <a:t>j</a:t>
            </a:r>
            <a:endParaRPr lang="fr-FR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TakaoPGothic"/>
              </a:rPr>
              <a:t>(vector of length n)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06" name="CustomShape 9"/>
          <p:cNvSpPr/>
          <p:nvPr/>
        </p:nvSpPr>
        <p:spPr>
          <a:xfrm>
            <a:off x="6180120" y="2656080"/>
            <a:ext cx="2622240" cy="37368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lang="fr-FR" sz="1500" b="0" strike="noStrike" spc="-1" baseline="-101000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: the centered blocks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07" name="CustomShape 10"/>
          <p:cNvSpPr/>
          <p:nvPr/>
        </p:nvSpPr>
        <p:spPr>
          <a:xfrm>
            <a:off x="6046560" y="3030840"/>
            <a:ext cx="766800" cy="571320"/>
          </a:xfrm>
          <a:prstGeom prst="rect">
            <a:avLst/>
          </a:prstGeom>
          <a:solidFill>
            <a:srgbClr val="3465A4"/>
          </a:solidFill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X</a:t>
            </a:r>
            <a:r>
              <a:rPr lang="fr-FR" sz="1800" b="0" strike="noStrike" spc="-1" baseline="-33000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08" name="CustomShape 11"/>
          <p:cNvSpPr/>
          <p:nvPr/>
        </p:nvSpPr>
        <p:spPr>
          <a:xfrm>
            <a:off x="6942600" y="3030840"/>
            <a:ext cx="766800" cy="571320"/>
          </a:xfrm>
          <a:prstGeom prst="rect">
            <a:avLst/>
          </a:prstGeom>
          <a:solidFill>
            <a:srgbClr val="009C9C"/>
          </a:solidFill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X</a:t>
            </a:r>
            <a:r>
              <a:rPr lang="fr-FR" sz="1800" b="0" strike="noStrike" spc="-1" baseline="-33000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09" name="CustomShape 12"/>
          <p:cNvSpPr/>
          <p:nvPr/>
        </p:nvSpPr>
        <p:spPr>
          <a:xfrm>
            <a:off x="7806240" y="3030840"/>
            <a:ext cx="478800" cy="571320"/>
          </a:xfrm>
          <a:prstGeom prst="rect">
            <a:avLst/>
          </a:prstGeom>
          <a:solidFill>
            <a:srgbClr val="00E3E3"/>
          </a:solidFill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X</a:t>
            </a:r>
            <a:r>
              <a:rPr lang="fr-FR" sz="1800" b="0" strike="noStrike" spc="-1" baseline="-33000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10" name="CustomShape 13"/>
          <p:cNvSpPr/>
          <p:nvPr/>
        </p:nvSpPr>
        <p:spPr>
          <a:xfrm>
            <a:off x="6462720" y="4662360"/>
            <a:ext cx="62640" cy="571320"/>
          </a:xfrm>
          <a:prstGeom prst="rect">
            <a:avLst/>
          </a:prstGeom>
          <a:solidFill>
            <a:srgbClr val="3465A4"/>
          </a:solidFill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CustomShape 14"/>
          <p:cNvSpPr/>
          <p:nvPr/>
        </p:nvSpPr>
        <p:spPr>
          <a:xfrm>
            <a:off x="7294320" y="4662360"/>
            <a:ext cx="63000" cy="571320"/>
          </a:xfrm>
          <a:prstGeom prst="rect">
            <a:avLst/>
          </a:prstGeom>
          <a:solidFill>
            <a:srgbClr val="009C9C"/>
          </a:solidFill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CustomShape 15"/>
          <p:cNvSpPr/>
          <p:nvPr/>
        </p:nvSpPr>
        <p:spPr>
          <a:xfrm>
            <a:off x="7934400" y="4662360"/>
            <a:ext cx="62640" cy="571320"/>
          </a:xfrm>
          <a:prstGeom prst="rect">
            <a:avLst/>
          </a:prstGeom>
          <a:solidFill>
            <a:srgbClr val="00E3E3"/>
          </a:solidFill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CustomShape 16"/>
          <p:cNvSpPr/>
          <p:nvPr/>
        </p:nvSpPr>
        <p:spPr>
          <a:xfrm>
            <a:off x="5566680" y="2995200"/>
            <a:ext cx="639000" cy="21096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050" b="0" strike="noStrike" spc="-1">
                <a:solidFill>
                  <a:srgbClr val="000000"/>
                </a:solidFill>
                <a:latin typeface="Arial"/>
                <a:ea typeface="DejaVu Sans"/>
              </a:rPr>
              <a:t>Ind. 1</a:t>
            </a:r>
            <a:endParaRPr lang="fr-FR" sz="1050" b="0" strike="noStrike" spc="-1">
              <a:latin typeface="Arial"/>
            </a:endParaRPr>
          </a:p>
        </p:txBody>
      </p:sp>
      <p:sp>
        <p:nvSpPr>
          <p:cNvPr id="414" name="CustomShape 17"/>
          <p:cNvSpPr/>
          <p:nvPr/>
        </p:nvSpPr>
        <p:spPr>
          <a:xfrm>
            <a:off x="5566680" y="3411360"/>
            <a:ext cx="639000" cy="21060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050" b="0" strike="noStrike" spc="-1">
                <a:solidFill>
                  <a:srgbClr val="000000"/>
                </a:solidFill>
                <a:latin typeface="Arial"/>
                <a:ea typeface="DejaVu Sans"/>
              </a:rPr>
              <a:t>Ind. n</a:t>
            </a:r>
            <a:endParaRPr lang="fr-FR" sz="1050" b="0" strike="noStrike" spc="-1">
              <a:latin typeface="Arial"/>
            </a:endParaRPr>
          </a:p>
        </p:txBody>
      </p:sp>
      <p:sp>
        <p:nvSpPr>
          <p:cNvPr id="415" name="CustomShape 18"/>
          <p:cNvSpPr/>
          <p:nvPr/>
        </p:nvSpPr>
        <p:spPr>
          <a:xfrm rot="18750000">
            <a:off x="5725440" y="3603240"/>
            <a:ext cx="639000" cy="21060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050" b="0" strike="noStrike" spc="-1">
                <a:solidFill>
                  <a:srgbClr val="000000"/>
                </a:solidFill>
                <a:latin typeface="Arial"/>
                <a:ea typeface="DejaVu Sans"/>
              </a:rPr>
              <a:t>Var. 1</a:t>
            </a:r>
            <a:endParaRPr lang="fr-FR" sz="1050" b="0" strike="noStrike" spc="-1">
              <a:latin typeface="Arial"/>
            </a:endParaRPr>
          </a:p>
        </p:txBody>
      </p:sp>
      <p:sp>
        <p:nvSpPr>
          <p:cNvPr id="416" name="CustomShape 19"/>
          <p:cNvSpPr/>
          <p:nvPr/>
        </p:nvSpPr>
        <p:spPr>
          <a:xfrm rot="18750000">
            <a:off x="6429600" y="3603600"/>
            <a:ext cx="639000" cy="21060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050" b="0" strike="noStrike" spc="-1">
                <a:solidFill>
                  <a:srgbClr val="000000"/>
                </a:solidFill>
                <a:latin typeface="Arial"/>
                <a:ea typeface="DejaVu Sans"/>
              </a:rPr>
              <a:t>Var. p</a:t>
            </a:r>
            <a:endParaRPr lang="fr-FR" sz="1050" b="0" strike="noStrike" spc="-1">
              <a:latin typeface="Arial"/>
            </a:endParaRPr>
          </a:p>
        </p:txBody>
      </p:sp>
      <p:sp>
        <p:nvSpPr>
          <p:cNvPr id="417" name="CustomShape 20"/>
          <p:cNvSpPr/>
          <p:nvPr/>
        </p:nvSpPr>
        <p:spPr>
          <a:xfrm>
            <a:off x="5400000" y="4833000"/>
            <a:ext cx="1181160" cy="37368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TakaoPGothic"/>
                <a:ea typeface="TakaoPGothic"/>
              </a:rPr>
              <a:t>Y</a:t>
            </a:r>
            <a:r>
              <a:rPr lang="fr-FR" sz="1800" b="0" strike="noStrike" spc="-1" baseline="-101000">
                <a:solidFill>
                  <a:srgbClr val="000000"/>
                </a:solidFill>
                <a:latin typeface="Arial"/>
                <a:ea typeface="AR PL SungtiL GB"/>
              </a:rPr>
              <a:t>1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= </a:t>
            </a: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AR PL SungtiL GB"/>
              </a:rPr>
              <a:t>X</a:t>
            </a:r>
            <a:r>
              <a:rPr lang="fr-FR" sz="1800" b="0" strike="noStrike" spc="-1" baseline="-33000">
                <a:solidFill>
                  <a:srgbClr val="000000"/>
                </a:solidFill>
                <a:latin typeface="Arial"/>
                <a:ea typeface="AR PL SungtiL GB"/>
              </a:rPr>
              <a:t>1</a:t>
            </a:r>
            <a:r>
              <a:rPr lang="fr-FR" sz="1800" b="0" strike="noStrike" spc="-1" baseline="-101000">
                <a:solidFill>
                  <a:srgbClr val="000000"/>
                </a:solidFill>
                <a:latin typeface="Arial"/>
                <a:ea typeface="AR PL SungtiL GB"/>
              </a:rPr>
              <a:t> </a:t>
            </a:r>
            <a:r>
              <a:rPr lang="fr-FR" sz="1800" b="1" strike="noStrike" spc="-1">
                <a:solidFill>
                  <a:srgbClr val="000000"/>
                </a:solidFill>
                <a:latin typeface="TakaoPGothic"/>
                <a:ea typeface="TakaoPGothic"/>
              </a:rPr>
              <a:t>a</a:t>
            </a:r>
            <a:r>
              <a:rPr lang="fr-FR" sz="1800" b="0" strike="noStrike" spc="-1" baseline="-101000">
                <a:solidFill>
                  <a:srgbClr val="000000"/>
                </a:solidFill>
                <a:latin typeface="Arial"/>
                <a:ea typeface="AR PL SungtiL GB"/>
              </a:rPr>
              <a:t>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18" name="CustomShape 21"/>
          <p:cNvSpPr/>
          <p:nvPr/>
        </p:nvSpPr>
        <p:spPr>
          <a:xfrm>
            <a:off x="6942960" y="4818960"/>
            <a:ext cx="350280" cy="37368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TakaoPGothic"/>
                <a:ea typeface="TakaoPGothic"/>
              </a:rPr>
              <a:t>Y</a:t>
            </a:r>
            <a:r>
              <a:rPr lang="fr-FR" sz="1800" b="1" strike="noStrike" spc="-1" baseline="-101000">
                <a:solidFill>
                  <a:srgbClr val="000000"/>
                </a:solidFill>
                <a:latin typeface="Arial"/>
                <a:ea typeface="AR PL SungtiL GB"/>
              </a:rPr>
              <a:t>2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19" name="CustomShape 22"/>
          <p:cNvSpPr/>
          <p:nvPr/>
        </p:nvSpPr>
        <p:spPr>
          <a:xfrm>
            <a:off x="7647120" y="4818960"/>
            <a:ext cx="350280" cy="37368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TakaoPGothic"/>
                <a:ea typeface="TakaoPGothic"/>
              </a:rPr>
              <a:t>Y</a:t>
            </a:r>
            <a:r>
              <a:rPr lang="fr-FR" sz="1800" b="1" strike="noStrike" spc="-1" baseline="-101000">
                <a:solidFill>
                  <a:srgbClr val="000000"/>
                </a:solidFill>
                <a:latin typeface="Arial"/>
                <a:ea typeface="AR PL SungtiL GB"/>
              </a:rPr>
              <a:t>3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20" name="CustomShape 23"/>
          <p:cNvSpPr/>
          <p:nvPr/>
        </p:nvSpPr>
        <p:spPr>
          <a:xfrm>
            <a:off x="7294320" y="4009680"/>
            <a:ext cx="1150920" cy="30672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RGCCA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21" name="CustomShape 24"/>
          <p:cNvSpPr/>
          <p:nvPr/>
        </p:nvSpPr>
        <p:spPr>
          <a:xfrm>
            <a:off x="3455280" y="2963160"/>
            <a:ext cx="2814120" cy="147636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400" b="0" i="1" u="sng" strike="noStrike" spc="-1">
                <a:solidFill>
                  <a:srgbClr val="007FFE"/>
                </a:solidFill>
                <a:uFillTx/>
                <a:latin typeface="Arial"/>
                <a:ea typeface="AR PL SungtiL GB"/>
              </a:rPr>
              <a:t>Note :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AR PL SungtiL GB"/>
              </a:rPr>
              <a:t>If </a:t>
            </a:r>
            <a:r>
              <a:rPr lang="fr-FR" sz="1300" b="0" i="1" strike="noStrike" spc="-1">
                <a:solidFill>
                  <a:srgbClr val="007FFE"/>
                </a:solidFill>
                <a:latin typeface="TakaoPGothic"/>
                <a:ea typeface="TakaoPGothic"/>
              </a:rPr>
              <a:t>τ</a:t>
            </a:r>
            <a:r>
              <a:rPr lang="fr-FR" sz="1300" b="0" i="1" strike="noStrike" spc="-1" baseline="-101000">
                <a:solidFill>
                  <a:srgbClr val="007FFE"/>
                </a:solidFill>
                <a:latin typeface="Arial"/>
                <a:ea typeface="AR PL SungtiL GB"/>
              </a:rPr>
              <a:t>j</a:t>
            </a: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AR PL SungtiL GB"/>
              </a:rPr>
              <a:t> =1, the constraint is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AR PL SungtiL GB"/>
              </a:rPr>
              <a:t>||a</a:t>
            </a:r>
            <a:r>
              <a:rPr lang="fr-FR" sz="1400" b="1" i="1" strike="noStrike" spc="-1" baseline="-33000">
                <a:solidFill>
                  <a:srgbClr val="007FFE"/>
                </a:solidFill>
                <a:latin typeface="Arial"/>
                <a:ea typeface="AR PL SungtiL GB"/>
              </a:rPr>
              <a:t>j</a:t>
            </a: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AR PL SungtiL GB"/>
              </a:rPr>
              <a:t>||²</a:t>
            </a: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AR PL SungtiL GB"/>
              </a:rPr>
              <a:t>=1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AR PL SungtiL GB"/>
              </a:rPr>
              <a:t>If </a:t>
            </a:r>
            <a:r>
              <a:rPr lang="fr-FR" sz="1300" b="0" i="1" strike="noStrike" spc="-1">
                <a:solidFill>
                  <a:srgbClr val="007FFE"/>
                </a:solidFill>
                <a:latin typeface="TakaoPGothic"/>
                <a:ea typeface="TakaoPGothic"/>
              </a:rPr>
              <a:t>τ</a:t>
            </a:r>
            <a:r>
              <a:rPr lang="fr-FR" sz="1300" b="0" i="1" strike="noStrike" spc="-1" baseline="-101000">
                <a:solidFill>
                  <a:srgbClr val="007FFE"/>
                </a:solidFill>
                <a:latin typeface="Arial"/>
                <a:ea typeface="AR PL SungtiL GB"/>
              </a:rPr>
              <a:t>j</a:t>
            </a: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AR PL SungtiL GB"/>
              </a:rPr>
              <a:t> = </a:t>
            </a:r>
            <a:r>
              <a:rPr lang="fr-FR" sz="1300" b="0" i="1" strike="noStrike" spc="-1">
                <a:solidFill>
                  <a:srgbClr val="007FFE"/>
                </a:solidFill>
                <a:latin typeface="TakaoPGothic"/>
                <a:ea typeface="TakaoPGothic"/>
              </a:rPr>
              <a:t>τ</a:t>
            </a:r>
            <a:r>
              <a:rPr lang="fr-FR" sz="1300" b="0" i="1" strike="noStrike" spc="-1" baseline="-101000">
                <a:solidFill>
                  <a:srgbClr val="007FFE"/>
                </a:solidFill>
                <a:latin typeface="Arial"/>
                <a:ea typeface="TakaoPGothic"/>
              </a:rPr>
              <a:t>k</a:t>
            </a:r>
            <a:r>
              <a:rPr lang="fr-FR" sz="1300" b="0" i="1" strike="noStrike" spc="-1">
                <a:solidFill>
                  <a:srgbClr val="007FFE"/>
                </a:solidFill>
                <a:latin typeface="Arial"/>
                <a:ea typeface="TakaoPGothic"/>
              </a:rPr>
              <a:t>=</a:t>
            </a: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TakaoPGothic"/>
              </a:rPr>
              <a:t>0, Var( </a:t>
            </a: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TakaoPGothic"/>
              </a:rPr>
              <a:t>X</a:t>
            </a:r>
            <a:r>
              <a:rPr lang="fr-FR" sz="1400" b="1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j</a:t>
            </a: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TakaoPGothic"/>
              </a:rPr>
              <a:t>a</a:t>
            </a:r>
            <a:r>
              <a:rPr lang="fr-FR" sz="1400" b="1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j </a:t>
            </a: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TakaoPGothic"/>
              </a:rPr>
              <a:t>)=1 and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TakaoPGothic"/>
              </a:rPr>
              <a:t>Cov( </a:t>
            </a: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TakaoPGothic"/>
              </a:rPr>
              <a:t>X</a:t>
            </a:r>
            <a:r>
              <a:rPr lang="fr-FR" sz="1400" b="1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j</a:t>
            </a: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TakaoPGothic"/>
              </a:rPr>
              <a:t>a</a:t>
            </a:r>
            <a:r>
              <a:rPr lang="fr-FR" sz="1400" b="0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j </a:t>
            </a: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TakaoPGothic"/>
              </a:rPr>
              <a:t>, </a:t>
            </a: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TakaoPGothic"/>
              </a:rPr>
              <a:t>X</a:t>
            </a:r>
            <a:r>
              <a:rPr lang="fr-FR" sz="1400" b="1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k</a:t>
            </a: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TakaoPGothic"/>
              </a:rPr>
              <a:t>a</a:t>
            </a:r>
            <a:r>
              <a:rPr lang="fr-FR" sz="1400" b="0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k </a:t>
            </a: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TakaoPGothic"/>
              </a:rPr>
              <a:t>)=Cor( </a:t>
            </a: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TakaoPGothic"/>
              </a:rPr>
              <a:t>X</a:t>
            </a:r>
            <a:r>
              <a:rPr lang="fr-FR" sz="1400" b="1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j</a:t>
            </a: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TakaoPGothic"/>
              </a:rPr>
              <a:t>a</a:t>
            </a:r>
            <a:r>
              <a:rPr lang="fr-FR" sz="1400" b="1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j</a:t>
            </a:r>
            <a:r>
              <a:rPr lang="fr-FR" sz="1400" b="0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 </a:t>
            </a: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TakaoPGothic"/>
              </a:rPr>
              <a:t>, </a:t>
            </a: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TakaoPGothic"/>
              </a:rPr>
              <a:t>X</a:t>
            </a:r>
            <a:r>
              <a:rPr lang="fr-FR" sz="1400" b="1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k</a:t>
            </a: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TakaoPGothic"/>
              </a:rPr>
              <a:t>a</a:t>
            </a:r>
            <a:r>
              <a:rPr lang="fr-FR" sz="1400" b="1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k</a:t>
            </a:r>
            <a:r>
              <a:rPr lang="fr-FR" sz="1400" b="0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 </a:t>
            </a: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TakaoPGothic"/>
              </a:rPr>
              <a:t>)</a:t>
            </a:r>
            <a:endParaRPr lang="fr-FR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314280" y="2031840"/>
            <a:ext cx="4777920" cy="343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5000"/>
              </a:lnSpc>
            </a:pPr>
            <a:r>
              <a:rPr lang="fr-FR" sz="1800" b="0" strike="noStrike" spc="-1">
                <a:solidFill>
                  <a:srgbClr val="EE7B10"/>
                </a:solidFill>
                <a:latin typeface="Tahoma"/>
                <a:ea typeface="DejaVu Sans"/>
              </a:rPr>
              <a:t>With one block 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95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4280040" y="2772000"/>
            <a:ext cx="16887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PCA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4212000" y="3708000"/>
            <a:ext cx="4463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Canonical Correlation Analysis (CCA)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25" name="CustomShape 4"/>
          <p:cNvSpPr/>
          <p:nvPr/>
        </p:nvSpPr>
        <p:spPr>
          <a:xfrm>
            <a:off x="4212000" y="4140000"/>
            <a:ext cx="5579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Partial Least Square Regression (PLS-R),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PLS-DA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26" name="CustomShape 5"/>
          <p:cNvSpPr/>
          <p:nvPr/>
        </p:nvSpPr>
        <p:spPr>
          <a:xfrm>
            <a:off x="4208040" y="5184000"/>
            <a:ext cx="16887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GCCA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427" name="Image 285"/>
          <p:cNvPicPr/>
          <p:nvPr/>
        </p:nvPicPr>
        <p:blipFill>
          <a:blip r:embed="rId2"/>
          <a:stretch/>
        </p:blipFill>
        <p:spPr>
          <a:xfrm>
            <a:off x="3528000" y="1044000"/>
            <a:ext cx="5039280" cy="1025280"/>
          </a:xfrm>
          <a:prstGeom prst="rect">
            <a:avLst/>
          </a:prstGeom>
          <a:ln>
            <a:noFill/>
          </a:ln>
        </p:spPr>
      </p:pic>
      <p:sp>
        <p:nvSpPr>
          <p:cNvPr id="428" name="CustomShape 6"/>
          <p:cNvSpPr/>
          <p:nvPr/>
        </p:nvSpPr>
        <p:spPr>
          <a:xfrm>
            <a:off x="72000" y="4824000"/>
            <a:ext cx="3135600" cy="343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95000"/>
              </a:lnSpc>
            </a:pPr>
            <a:r>
              <a:rPr lang="fr-FR" sz="1800" b="0" strike="noStrike" spc="-1">
                <a:solidFill>
                  <a:srgbClr val="EE7B10"/>
                </a:solidFill>
                <a:latin typeface="Tahoma"/>
                <a:ea typeface="DejaVu Sans"/>
              </a:rPr>
              <a:t>With more blocks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29" name="CustomShape 7"/>
          <p:cNvSpPr/>
          <p:nvPr/>
        </p:nvSpPr>
        <p:spPr>
          <a:xfrm>
            <a:off x="4140000" y="5557680"/>
            <a:ext cx="16916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Multiple PLS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30" name="CustomShape 8"/>
          <p:cNvSpPr/>
          <p:nvPr/>
        </p:nvSpPr>
        <p:spPr>
          <a:xfrm>
            <a:off x="126360" y="3240000"/>
            <a:ext cx="2807280" cy="343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95000"/>
              </a:lnSpc>
            </a:pPr>
            <a:r>
              <a:rPr lang="fr-FR" sz="1800" b="0" strike="noStrike" spc="-1">
                <a:solidFill>
                  <a:srgbClr val="EE7B10"/>
                </a:solidFill>
                <a:latin typeface="Tahoma"/>
                <a:ea typeface="DejaVu Sans"/>
              </a:rPr>
              <a:t>With two blocks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31" name="CustomShape 9"/>
          <p:cNvSpPr/>
          <p:nvPr/>
        </p:nvSpPr>
        <p:spPr>
          <a:xfrm>
            <a:off x="869760" y="4117680"/>
            <a:ext cx="300240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(mode A) ; g(x)=x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32" name="CustomShape 10"/>
          <p:cNvSpPr/>
          <p:nvPr/>
        </p:nvSpPr>
        <p:spPr>
          <a:xfrm>
            <a:off x="1104120" y="3672000"/>
            <a:ext cx="197028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33" name="CustomShape 11"/>
          <p:cNvSpPr/>
          <p:nvPr/>
        </p:nvSpPr>
        <p:spPr>
          <a:xfrm>
            <a:off x="212760" y="3672000"/>
            <a:ext cx="131328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TakaoPGothic"/>
                <a:ea typeface="TakaoPGothic"/>
              </a:rPr>
              <a:t>τ</a:t>
            </a:r>
            <a:r>
              <a:rPr lang="fr-FR" sz="1800" b="0" strike="noStrike" spc="-1" baseline="-101000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=0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34" name="CustomShape 12"/>
          <p:cNvSpPr/>
          <p:nvPr/>
        </p:nvSpPr>
        <p:spPr>
          <a:xfrm>
            <a:off x="212760" y="4114440"/>
            <a:ext cx="1313280" cy="42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TakaoPGothic"/>
                <a:ea typeface="TakaoPGothic"/>
              </a:rPr>
              <a:t>τ</a:t>
            </a:r>
            <a:r>
              <a:rPr lang="fr-FR" sz="1800" b="0" strike="noStrike" spc="-1" baseline="-101000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=1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35" name="CustomShape 13"/>
          <p:cNvSpPr/>
          <p:nvPr/>
        </p:nvSpPr>
        <p:spPr>
          <a:xfrm>
            <a:off x="916560" y="3672000"/>
            <a:ext cx="342468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(mode B) ; g(x)=x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36" name="CustomShape 14"/>
          <p:cNvSpPr/>
          <p:nvPr/>
        </p:nvSpPr>
        <p:spPr>
          <a:xfrm>
            <a:off x="212760" y="5148000"/>
            <a:ext cx="131328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TakaoPGothic"/>
                <a:ea typeface="TakaoPGothic"/>
              </a:rPr>
              <a:t>τ</a:t>
            </a:r>
            <a:r>
              <a:rPr lang="fr-FR" sz="1800" b="0" strike="noStrike" spc="-1" baseline="-101000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=0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37" name="CustomShape 15"/>
          <p:cNvSpPr/>
          <p:nvPr/>
        </p:nvSpPr>
        <p:spPr>
          <a:xfrm>
            <a:off x="212760" y="5148000"/>
            <a:ext cx="131328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TakaoPGothic"/>
                <a:ea typeface="TakaoPGothic"/>
              </a:rPr>
              <a:t>τ</a:t>
            </a:r>
            <a:r>
              <a:rPr lang="fr-FR" sz="1800" b="0" strike="noStrike" spc="-1" baseline="-101000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=0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38" name="CustomShape 16"/>
          <p:cNvSpPr/>
          <p:nvPr/>
        </p:nvSpPr>
        <p:spPr>
          <a:xfrm>
            <a:off x="1008000" y="5148000"/>
            <a:ext cx="1871640" cy="67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g(x)= x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39" name="CustomShape 17"/>
          <p:cNvSpPr/>
          <p:nvPr/>
        </p:nvSpPr>
        <p:spPr>
          <a:xfrm>
            <a:off x="180000" y="5554800"/>
            <a:ext cx="1007640" cy="42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TakaoPGothic"/>
                <a:ea typeface="TakaoPGothic"/>
              </a:rPr>
              <a:t>τ</a:t>
            </a:r>
            <a:r>
              <a:rPr lang="fr-FR" sz="1800" b="0" strike="noStrike" spc="-1" baseline="-101000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=1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40" name="CustomShape 18"/>
          <p:cNvSpPr/>
          <p:nvPr/>
        </p:nvSpPr>
        <p:spPr>
          <a:xfrm>
            <a:off x="306720" y="2424240"/>
            <a:ext cx="4503960" cy="66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TakaoPGothic"/>
                <a:ea typeface="TakaoPGothic"/>
              </a:rPr>
              <a:t>τ</a:t>
            </a:r>
            <a:r>
              <a:rPr lang="fr-FR" sz="1800" b="0" strike="noStrike" spc="-1" baseline="-101000">
                <a:solidFill>
                  <a:srgbClr val="000000"/>
                </a:solidFill>
                <a:latin typeface="Tahoma"/>
                <a:ea typeface="DejaVu Sans"/>
              </a:rPr>
              <a:t>j</a:t>
            </a:r>
            <a:r>
              <a:rPr lang="fr-FR" sz="1800" b="0" strike="noStrike" spc="-1">
                <a:solidFill>
                  <a:srgbClr val="000000"/>
                </a:solidFill>
                <a:latin typeface="Tahoma"/>
                <a:ea typeface="DejaVu Sans"/>
              </a:rPr>
              <a:t>=1 </a:t>
            </a:r>
            <a:r>
              <a:rPr lang="fr-FR" sz="1600" b="0" strike="noStrike" spc="-1">
                <a:solidFill>
                  <a:srgbClr val="000000"/>
                </a:solidFill>
                <a:latin typeface="Tahoma"/>
                <a:ea typeface="DejaVu Sans"/>
              </a:rPr>
              <a:t>one block related to itself</a:t>
            </a:r>
            <a:endParaRPr lang="fr-FR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Tahoma"/>
                <a:ea typeface="DejaVu Sans"/>
              </a:rPr>
              <a:t> g(x)=x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41" name="CustomShape 19"/>
          <p:cNvSpPr/>
          <p:nvPr/>
        </p:nvSpPr>
        <p:spPr>
          <a:xfrm>
            <a:off x="1008000" y="5544000"/>
            <a:ext cx="1871640" cy="67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g(x)= x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42" name="CustomShape 20"/>
          <p:cNvSpPr/>
          <p:nvPr/>
        </p:nvSpPr>
        <p:spPr>
          <a:xfrm>
            <a:off x="2808000" y="6048000"/>
            <a:ext cx="4967640" cy="85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Note:</a:t>
            </a: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Deflation steps can be included in RGCCA, allowing to have more than 1 dimension per block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43" name="CustomShape 21"/>
          <p:cNvSpPr/>
          <p:nvPr/>
        </p:nvSpPr>
        <p:spPr>
          <a:xfrm>
            <a:off x="184680" y="47628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Recovering other methods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444" name="Line 22"/>
          <p:cNvSpPr/>
          <p:nvPr/>
        </p:nvSpPr>
        <p:spPr>
          <a:xfrm>
            <a:off x="353520" y="2375640"/>
            <a:ext cx="807048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Line 23"/>
          <p:cNvSpPr/>
          <p:nvPr/>
        </p:nvSpPr>
        <p:spPr>
          <a:xfrm>
            <a:off x="353520" y="3564000"/>
            <a:ext cx="807048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Line 24"/>
          <p:cNvSpPr/>
          <p:nvPr/>
        </p:nvSpPr>
        <p:spPr>
          <a:xfrm>
            <a:off x="353520" y="5112360"/>
            <a:ext cx="807048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7" name="Line 25"/>
          <p:cNvSpPr/>
          <p:nvPr/>
        </p:nvSpPr>
        <p:spPr>
          <a:xfrm>
            <a:off x="353520" y="4104360"/>
            <a:ext cx="8070480" cy="360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8" name="Line 26"/>
          <p:cNvSpPr/>
          <p:nvPr/>
        </p:nvSpPr>
        <p:spPr>
          <a:xfrm>
            <a:off x="353520" y="5580720"/>
            <a:ext cx="8070480" cy="360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9" name="Line 27"/>
          <p:cNvSpPr/>
          <p:nvPr/>
        </p:nvSpPr>
        <p:spPr>
          <a:xfrm>
            <a:off x="353520" y="3168720"/>
            <a:ext cx="8070480" cy="360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" name="Line 28"/>
          <p:cNvSpPr/>
          <p:nvPr/>
        </p:nvSpPr>
        <p:spPr>
          <a:xfrm>
            <a:off x="353520" y="5977080"/>
            <a:ext cx="8070480" cy="360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1" name="Line 29"/>
          <p:cNvSpPr/>
          <p:nvPr/>
        </p:nvSpPr>
        <p:spPr>
          <a:xfrm>
            <a:off x="353520" y="4752720"/>
            <a:ext cx="8070480" cy="360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2" name="CustomShape 30"/>
          <p:cNvSpPr/>
          <p:nvPr/>
        </p:nvSpPr>
        <p:spPr>
          <a:xfrm>
            <a:off x="3528000" y="1152000"/>
            <a:ext cx="5112000" cy="917280"/>
          </a:xfrm>
          <a:custGeom>
            <a:avLst/>
            <a:gdLst/>
            <a:ahLst/>
            <a:cxnLst/>
            <a:rect l="0" t="0" r="r" b="b"/>
            <a:pathLst>
              <a:path w="14202" h="2550">
                <a:moveTo>
                  <a:pt x="424" y="0"/>
                </a:moveTo>
                <a:cubicBezTo>
                  <a:pt x="212" y="0"/>
                  <a:pt x="0" y="212"/>
                  <a:pt x="0" y="424"/>
                </a:cubicBezTo>
                <a:lnTo>
                  <a:pt x="0" y="2124"/>
                </a:lnTo>
                <a:cubicBezTo>
                  <a:pt x="0" y="2336"/>
                  <a:pt x="212" y="2549"/>
                  <a:pt x="424" y="2549"/>
                </a:cubicBezTo>
                <a:lnTo>
                  <a:pt x="13776" y="2549"/>
                </a:lnTo>
                <a:cubicBezTo>
                  <a:pt x="13988" y="2549"/>
                  <a:pt x="14201" y="2336"/>
                  <a:pt x="14201" y="2124"/>
                </a:cubicBezTo>
                <a:lnTo>
                  <a:pt x="14201" y="424"/>
                </a:lnTo>
                <a:cubicBezTo>
                  <a:pt x="14201" y="212"/>
                  <a:pt x="13988" y="0"/>
                  <a:pt x="13776" y="0"/>
                </a:cubicBezTo>
                <a:lnTo>
                  <a:pt x="424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3132</TotalTime>
  <Words>957</Words>
  <Application>Microsoft Office PowerPoint</Application>
  <PresentationFormat>Affichage à l'écran (4:3)</PresentationFormat>
  <Paragraphs>381</Paragraphs>
  <Slides>45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8</vt:i4>
      </vt:variant>
      <vt:variant>
        <vt:lpstr>Titres des diapositives</vt:lpstr>
      </vt:variant>
      <vt:variant>
        <vt:i4>45</vt:i4>
      </vt:variant>
    </vt:vector>
  </HeadingPairs>
  <TitlesOfParts>
    <vt:vector size="63" baseType="lpstr">
      <vt:lpstr>AR PL SungtiL GB</vt:lpstr>
      <vt:lpstr>Arial</vt:lpstr>
      <vt:lpstr>Calibri</vt:lpstr>
      <vt:lpstr>Calibri Light</vt:lpstr>
      <vt:lpstr>DejaVu Sans</vt:lpstr>
      <vt:lpstr>Symbol</vt:lpstr>
      <vt:lpstr>Tahoma</vt:lpstr>
      <vt:lpstr>TakaoPGothic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SH</dc:creator>
  <dc:description/>
  <cp:lastModifiedBy>BOURRELIER Anatole</cp:lastModifiedBy>
  <cp:revision>187</cp:revision>
  <dcterms:created xsi:type="dcterms:W3CDTF">2017-06-14T09:24:09Z</dcterms:created>
  <dcterms:modified xsi:type="dcterms:W3CDTF">2020-04-20T13:58:43Z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Affichage à l'écran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35</vt:i4>
  </property>
</Properties>
</file>